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63" r:id="rId3"/>
    <p:sldId id="257" r:id="rId4"/>
    <p:sldId id="264" r:id="rId5"/>
    <p:sldId id="269" r:id="rId6"/>
    <p:sldId id="259" r:id="rId7"/>
    <p:sldId id="260" r:id="rId8"/>
    <p:sldId id="261" r:id="rId9"/>
    <p:sldId id="266" r:id="rId10"/>
    <p:sldId id="268" r:id="rId11"/>
    <p:sldId id="270" r:id="rId12"/>
    <p:sldId id="267" r:id="rId13"/>
    <p:sldId id="262" r:id="rId14"/>
    <p:sldId id="272" r:id="rId15"/>
    <p:sldId id="273" r:id="rId16"/>
    <p:sldId id="290" r:id="rId17"/>
    <p:sldId id="300" r:id="rId18"/>
    <p:sldId id="298" r:id="rId19"/>
    <p:sldId id="292" r:id="rId20"/>
    <p:sldId id="299" r:id="rId21"/>
    <p:sldId id="294" r:id="rId22"/>
    <p:sldId id="308" r:id="rId23"/>
    <p:sldId id="307" r:id="rId24"/>
    <p:sldId id="303" r:id="rId25"/>
    <p:sldId id="305" r:id="rId26"/>
    <p:sldId id="309" r:id="rId27"/>
    <p:sldId id="310" r:id="rId28"/>
    <p:sldId id="271" r:id="rId29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KfUj0mQpF65uR6nCFDee6A==" hashData="n3VmwRZPC1y+2HySzcqUKR0Xrar8HwRIWvQTKm/SXCmxo65g8/MQepwSin7MroALLe0gYPs/vi5gcEHBpZv36w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11"/>
    <p:restoredTop sz="94667"/>
  </p:normalViewPr>
  <p:slideViewPr>
    <p:cSldViewPr snapToGrid="0">
      <p:cViewPr varScale="1">
        <p:scale>
          <a:sx n="111" d="100"/>
          <a:sy n="111" d="100"/>
        </p:scale>
        <p:origin x="24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4.jpeg>
</file>

<file path=ppt/media/image15.jpeg>
</file>

<file path=ppt/media/image2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54111-F96E-400B-BE1D-9AD68FB27ACF}" type="datetimeFigureOut">
              <a:rPr lang="en-SE" smtClean="0"/>
              <a:t>8/27/23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E9EC7D-B74B-4364-805A-BE53D1A2107A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213122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what causes those problems.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And why data movement is more important and pertinent to performance today?</a:t>
            </a:r>
          </a:p>
          <a:p>
            <a:endParaRPr lang="en-US" dirty="0"/>
          </a:p>
          <a:p>
            <a:r>
              <a:rPr lang="en-US" dirty="0"/>
              <a:t>To understand this question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should critically re-think how our computing</a:t>
            </a:r>
          </a:p>
          <a:p>
            <a:r>
              <a:rPr lang="en-US" dirty="0"/>
              <a:t>System stores data and do its computation. </a:t>
            </a:r>
          </a:p>
          <a:p>
            <a:endParaRPr lang="en-US" dirty="0"/>
          </a:p>
          <a:p>
            <a:r>
              <a:rPr lang="en-US" dirty="0"/>
              <a:t>Interestingly, although our computers are becoming </a:t>
            </a:r>
          </a:p>
          <a:p>
            <a:r>
              <a:rPr lang="en-US" dirty="0"/>
              <a:t>Faster, smaller, with increasing number of cores, </a:t>
            </a:r>
          </a:p>
          <a:p>
            <a:r>
              <a:rPr lang="en-US" dirty="0"/>
              <a:t>Its underlying structure remains basically the same as its </a:t>
            </a:r>
          </a:p>
          <a:p>
            <a:r>
              <a:rPr lang="en-US" dirty="0"/>
              <a:t>First introduction by Von Neumann in his 1946 article. </a:t>
            </a:r>
          </a:p>
          <a:p>
            <a:endParaRPr lang="en-US" dirty="0"/>
          </a:p>
          <a:p>
            <a:r>
              <a:rPr lang="en-US" dirty="0"/>
              <a:t>That is, we have three key components in our computing systems</a:t>
            </a:r>
          </a:p>
          <a:p>
            <a:endParaRPr lang="en-US" dirty="0"/>
          </a:p>
          <a:p>
            <a:r>
              <a:rPr lang="en-US" dirty="0"/>
              <a:t>A component to compute, that is our CPU</a:t>
            </a:r>
          </a:p>
          <a:p>
            <a:r>
              <a:rPr lang="en-US" dirty="0"/>
              <a:t>A component to store data, that is our memory/disk</a:t>
            </a:r>
          </a:p>
          <a:p>
            <a:r>
              <a:rPr lang="en-US" dirty="0"/>
              <a:t>And a component to connect all the parts together, that is the interconnection fabric. </a:t>
            </a:r>
          </a:p>
          <a:p>
            <a:endParaRPr lang="en-US" dirty="0"/>
          </a:p>
          <a:p>
            <a:pPr algn="l"/>
            <a:r>
              <a:rPr lang="en-US" dirty="0"/>
              <a:t>On this architecture, in order to compute, our </a:t>
            </a:r>
            <a:r>
              <a:rPr lang="en-US" dirty="0" err="1"/>
              <a:t>cpu</a:t>
            </a:r>
            <a:r>
              <a:rPr lang="en-US" dirty="0"/>
              <a:t> needs to fetch data through the memory hierarchy,</a:t>
            </a:r>
          </a:p>
          <a:p>
            <a:pPr algn="l"/>
            <a:r>
              <a:rPr lang="en-US" dirty="0"/>
              <a:t>And even go to storage when necessary (such as a page fault). </a:t>
            </a:r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62BCA-EF43-4078-A4F5-07D75B5C96A8}" type="slidenum">
              <a:rPr lang="x-none" smtClean="0"/>
              <a:t>16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52630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So what has happened to this architecture during the past years?</a:t>
            </a:r>
          </a:p>
          <a:p>
            <a:pPr algn="l"/>
            <a:endParaRPr lang="en-US" dirty="0"/>
          </a:p>
          <a:p>
            <a:r>
              <a:rPr lang="en-US" dirty="0"/>
              <a:t>During the past few decades, Moore’s law and </a:t>
            </a:r>
            <a:r>
              <a:rPr lang="en-US" sz="1200" b="0" i="0" u="none" strike="noStrike" baseline="0" dirty="0">
                <a:latin typeface="TeXGyrePagella-Regular-Identity-H"/>
              </a:rPr>
              <a:t>Dennard’s Scaling drive us to </a:t>
            </a:r>
          </a:p>
          <a:p>
            <a:r>
              <a:rPr lang="en-US" sz="1200" b="0" i="0" u="none" strike="noStrike" baseline="0" dirty="0">
                <a:latin typeface="TeXGyrePagella-Regular-Identity-H"/>
              </a:rPr>
              <a:t>Put </a:t>
            </a:r>
            <a:r>
              <a:rPr lang="en-US" dirty="0"/>
              <a:t>more and more things into this framework. </a:t>
            </a:r>
          </a:p>
          <a:p>
            <a:endParaRPr lang="en-US" dirty="0"/>
          </a:p>
          <a:p>
            <a:r>
              <a:rPr lang="en-US" dirty="0"/>
              <a:t>And this framework becomes busier and busier. </a:t>
            </a:r>
          </a:p>
          <a:p>
            <a:endParaRPr lang="en-US" dirty="0"/>
          </a:p>
          <a:p>
            <a:r>
              <a:rPr lang="en-US" dirty="0"/>
              <a:t>For example.</a:t>
            </a:r>
          </a:p>
          <a:p>
            <a:endParaRPr lang="en-US" dirty="0"/>
          </a:p>
          <a:p>
            <a:r>
              <a:rPr lang="en-US" dirty="0"/>
              <a:t>We can have multiple on-chip cores</a:t>
            </a:r>
          </a:p>
          <a:p>
            <a:endParaRPr lang="en-US" dirty="0"/>
          </a:p>
          <a:p>
            <a:r>
              <a:rPr lang="en-US" dirty="0"/>
              <a:t>Each core can have a slice of shared/private L2 cache</a:t>
            </a:r>
          </a:p>
          <a:p>
            <a:endParaRPr lang="en-US" dirty="0"/>
          </a:p>
          <a:p>
            <a:r>
              <a:rPr lang="en-US" dirty="0"/>
              <a:t>And there will be shared L3 cache, too. </a:t>
            </a:r>
          </a:p>
          <a:p>
            <a:endParaRPr lang="en-US" dirty="0"/>
          </a:p>
          <a:p>
            <a:r>
              <a:rPr lang="en-US" dirty="0"/>
              <a:t>We have our interconnection network to connect these components together</a:t>
            </a:r>
          </a:p>
          <a:p>
            <a:r>
              <a:rPr lang="en-US" dirty="0"/>
              <a:t>So that cores can load/store data to the caches. </a:t>
            </a:r>
          </a:p>
          <a:p>
            <a:endParaRPr lang="en-US" dirty="0"/>
          </a:p>
          <a:p>
            <a:r>
              <a:rPr lang="en-US" dirty="0"/>
              <a:t>We also need to communicate to the off-chip memory. </a:t>
            </a:r>
          </a:p>
          <a:p>
            <a:r>
              <a:rPr lang="en-US" dirty="0"/>
              <a:t>For that, we need on-chip memory controllers.</a:t>
            </a:r>
          </a:p>
          <a:p>
            <a:endParaRPr lang="en-US" dirty="0"/>
          </a:p>
          <a:p>
            <a:r>
              <a:rPr lang="en-US" dirty="0"/>
              <a:t>And we can attach off-chip memory ranks to those on-chip memory controllers. </a:t>
            </a:r>
          </a:p>
          <a:p>
            <a:endParaRPr lang="en-US" dirty="0"/>
          </a:p>
          <a:p>
            <a:r>
              <a:rPr lang="en-US" dirty="0"/>
              <a:t>And we still have our storage media. </a:t>
            </a:r>
          </a:p>
          <a:p>
            <a:endParaRPr lang="en-US" dirty="0"/>
          </a:p>
          <a:p>
            <a:r>
              <a:rPr lang="en-US" b="1" dirty="0"/>
              <a:t>Now here comes the interesting thing. </a:t>
            </a:r>
          </a:p>
          <a:p>
            <a:endParaRPr lang="en-US" dirty="0"/>
          </a:p>
          <a:p>
            <a:r>
              <a:rPr lang="en-US" dirty="0"/>
              <a:t>On this picture, you may already notice that </a:t>
            </a:r>
          </a:p>
          <a:p>
            <a:r>
              <a:rPr lang="en-US" dirty="0"/>
              <a:t>How the orange color, that is, our memory system</a:t>
            </a:r>
          </a:p>
          <a:p>
            <a:r>
              <a:rPr lang="en-US" dirty="0"/>
              <a:t>Has outnumbered the blue color, that is, our processors. </a:t>
            </a:r>
          </a:p>
          <a:p>
            <a:endParaRPr lang="en-US" dirty="0"/>
          </a:p>
          <a:p>
            <a:r>
              <a:rPr lang="en-US" b="1" dirty="0"/>
              <a:t>However, the processors</a:t>
            </a:r>
            <a:r>
              <a:rPr lang="en-US" b="1" noProof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are still the boss</a:t>
            </a:r>
          </a:p>
          <a:p>
            <a:r>
              <a:rPr lang="en-US" b="1" noProof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this architecture</a:t>
            </a:r>
          </a:p>
          <a:p>
            <a:r>
              <a:rPr kumimoji="0" lang="en-US" sz="1200" b="1" i="0" u="none" strike="noStrike" kern="120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Because they are the ones that are </a:t>
            </a:r>
            <a:r>
              <a:rPr kumimoji="0" lang="en-US" altLang="zh-CN" sz="1200" b="1" i="0" u="none" strike="noStrike" kern="120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actively </a:t>
            </a:r>
            <a:r>
              <a:rPr kumimoji="0" lang="en-US" sz="1200" b="1" i="0" u="none" strike="noStrike" kern="120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requesting data. </a:t>
            </a:r>
          </a:p>
          <a:p>
            <a:endParaRPr kumimoji="0" lang="en-US" sz="1200" b="1" i="0" u="none" strike="noStrike" kern="1200" cap="none" spc="0" normalizeH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F0000"/>
                </a:solidFill>
              </a:rPr>
              <a:t>The memory systems, although take up most of the on-chip area,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F0000"/>
                </a:solidFill>
              </a:rPr>
              <a:t>Can do nothing but passively </a:t>
            </a:r>
            <a:r>
              <a:rPr lang="en-US" sz="1200" dirty="0"/>
              <a:t>shuffling data up and down just </a:t>
            </a:r>
            <a:r>
              <a:rPr lang="en-US" altLang="zh-CN" sz="1200" dirty="0"/>
              <a:t>to feed data to processors for processing.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/>
              <a:t>In summary, on such a processor-centric architecture,</a:t>
            </a:r>
          </a:p>
          <a:p>
            <a:r>
              <a:rPr lang="en-US" dirty="0"/>
              <a:t>Data movement dominates system performance because </a:t>
            </a:r>
          </a:p>
          <a:p>
            <a:r>
              <a:rPr lang="en-US" dirty="0">
                <a:solidFill>
                  <a:schemeClr val="tx1"/>
                </a:solidFill>
              </a:rPr>
              <a:t>The Processing of data can be performed </a:t>
            </a:r>
          </a:p>
          <a:p>
            <a:r>
              <a:rPr lang="en-US" dirty="0">
                <a:solidFill>
                  <a:srgbClr val="FF0000"/>
                </a:solidFill>
              </a:rPr>
              <a:t>far away </a:t>
            </a:r>
            <a:r>
              <a:rPr lang="en-US" dirty="0">
                <a:solidFill>
                  <a:schemeClr val="tx1"/>
                </a:solidFill>
              </a:rPr>
              <a:t>from where the data reside.</a:t>
            </a:r>
          </a:p>
          <a:p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62BCA-EF43-4078-A4F5-07D75B5C96A8}" type="slidenum">
              <a:rPr lang="x-none" smtClean="0"/>
              <a:t>17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57674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------------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So what these numbers mean?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From a high-level understanding, if we have a cache miss and need to go the memory, </a:t>
            </a:r>
          </a:p>
          <a:p>
            <a:r>
              <a:rPr lang="en-US" dirty="0">
                <a:solidFill>
                  <a:schemeClr val="tx1"/>
                </a:solidFill>
              </a:rPr>
              <a:t>We spend about 700 more energy than an on-chip arithmetic operation</a:t>
            </a:r>
          </a:p>
          <a:p>
            <a:endParaRPr lang="en-US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With new tech-node, the problem is even </a:t>
            </a:r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worse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since DRAM technology scales slower than core technology (</a:t>
            </a:r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 wall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en-US" sz="1200" b="0" u="none" strike="noStrike" baseline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=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This is indeed prometric as …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====================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(Chris: 45 nm technology I double check newer technology, processor takes less energy, but memory takes)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Answer: </a:t>
            </a:r>
            <a:endParaRPr lang="en-US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"memory wall" is the growing disparity of speed between CPU and memory outside the CPU chip. 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An important reason for this disparity is the limited communication bandwidth beyond chip boundaries, which is also referred to as </a:t>
            </a:r>
            <a:r>
              <a:rPr lang="en-US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bandwidth wall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 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62BCA-EF43-4078-A4F5-07D75B5C96A8}" type="slidenum">
              <a:rPr lang="x-none" smtClean="0"/>
              <a:t>18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89246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OK. So. You may wonder and argue, what if my application doesn’t </a:t>
            </a:r>
          </a:p>
          <a:p>
            <a:r>
              <a:rPr lang="en-US" dirty="0"/>
              <a:t>process that much of data. </a:t>
            </a:r>
          </a:p>
          <a:p>
            <a:endParaRPr lang="en-US" dirty="0"/>
          </a:p>
          <a:p>
            <a:r>
              <a:rPr lang="en-US" dirty="0"/>
              <a:t>If so, data movement is not a problem!</a:t>
            </a:r>
          </a:p>
          <a:p>
            <a:endParaRPr lang="en-US" dirty="0"/>
          </a:p>
          <a:p>
            <a:r>
              <a:rPr lang="en-US" dirty="0"/>
              <a:t>That is a very clever observation. </a:t>
            </a:r>
          </a:p>
          <a:p>
            <a:endParaRPr lang="en-US" dirty="0"/>
          </a:p>
          <a:p>
            <a:r>
              <a:rPr lang="en-US" dirty="0"/>
              <a:t>But let’s see how applications today looks like. </a:t>
            </a:r>
          </a:p>
          <a:p>
            <a:endParaRPr lang="en-US" dirty="0"/>
          </a:p>
          <a:p>
            <a:r>
              <a:rPr lang="en-US" dirty="0"/>
              <a:t>(A teaser, they are giant in terms of data usage)</a:t>
            </a:r>
          </a:p>
          <a:p>
            <a:endParaRPr lang="en-US" dirty="0"/>
          </a:p>
          <a:p>
            <a:r>
              <a:rPr lang="en-US" dirty="0"/>
              <a:t>On today’s server-end computer, typical workloads include:</a:t>
            </a:r>
          </a:p>
          <a:p>
            <a:endParaRPr lang="en-US" dirty="0"/>
          </a:p>
          <a:p>
            <a:r>
              <a:rPr lang="en-US" dirty="0"/>
              <a:t>In-memory databases</a:t>
            </a:r>
          </a:p>
          <a:p>
            <a:endParaRPr lang="en-US" dirty="0"/>
          </a:p>
          <a:p>
            <a:r>
              <a:rPr lang="en-US" dirty="0"/>
              <a:t>Huge amounts of graph/tree processing</a:t>
            </a:r>
          </a:p>
          <a:p>
            <a:endParaRPr lang="en-US" dirty="0"/>
          </a:p>
          <a:p>
            <a:r>
              <a:rPr lang="en-US" dirty="0"/>
              <a:t>In-memory data analytics</a:t>
            </a:r>
          </a:p>
          <a:p>
            <a:endParaRPr lang="en-US" dirty="0"/>
          </a:p>
          <a:p>
            <a:r>
              <a:rPr lang="en-US" dirty="0"/>
              <a:t>And Datacenter workloads from 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over 500 million monthly active users</a:t>
            </a: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62BCA-EF43-4078-A4F5-07D75B5C96A8}" type="slidenum">
              <a:rPr lang="x-none" smtClean="0"/>
              <a:t>19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64559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Moreover, even applications on mobile devices </a:t>
            </a:r>
          </a:p>
          <a:p>
            <a:r>
              <a:rPr lang="en-US" dirty="0"/>
              <a:t>Are data guzzlers today. </a:t>
            </a:r>
          </a:p>
          <a:p>
            <a:endParaRPr lang="en-US" dirty="0"/>
          </a:p>
          <a:p>
            <a:r>
              <a:rPr lang="en-US" dirty="0"/>
              <a:t>For example, on a commercial smart phone, </a:t>
            </a:r>
          </a:p>
          <a:p>
            <a:r>
              <a:rPr lang="en-US" dirty="0"/>
              <a:t>Typical workloads include</a:t>
            </a:r>
          </a:p>
          <a:p>
            <a:endParaRPr lang="en-US" dirty="0"/>
          </a:p>
          <a:p>
            <a:r>
              <a:rPr lang="en-US" dirty="0"/>
              <a:t>Artificial intelligence workloads consists of hundreds of millions of weights</a:t>
            </a:r>
          </a:p>
          <a:p>
            <a:endParaRPr lang="en-US" dirty="0"/>
          </a:p>
          <a:p>
            <a:r>
              <a:rPr lang="en-US" dirty="0"/>
              <a:t>Multi-tasking web browser where each process is further multi-threaded to do </a:t>
            </a:r>
          </a:p>
          <a:p>
            <a:r>
              <a:rPr lang="en-US" dirty="0"/>
              <a:t>Rendering, data roaming, etc.</a:t>
            </a:r>
          </a:p>
          <a:p>
            <a:endParaRPr lang="en-US" dirty="0"/>
          </a:p>
          <a:p>
            <a:r>
              <a:rPr lang="en-US" dirty="0"/>
              <a:t>High-throughput real-time video capturing/play-back applications.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62BCA-EF43-4078-A4F5-07D75B5C96A8}" type="slidenum">
              <a:rPr lang="x-none" smtClean="0"/>
              <a:t>20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39461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seen that</a:t>
            </a:r>
          </a:p>
          <a:p>
            <a:r>
              <a:rPr lang="en-US" dirty="0"/>
              <a:t>Application won’t help us to reduce data movement.</a:t>
            </a:r>
          </a:p>
          <a:p>
            <a:r>
              <a:rPr lang="en-US" dirty="0"/>
              <a:t>On the contrary, they make it worse.</a:t>
            </a:r>
          </a:p>
          <a:p>
            <a:endParaRPr lang="en-US" dirty="0"/>
          </a:p>
          <a:p>
            <a:r>
              <a:rPr lang="en-US" dirty="0"/>
              <a:t>This is because </a:t>
            </a:r>
          </a:p>
          <a:p>
            <a:endParaRPr lang="en-US" dirty="0"/>
          </a:p>
          <a:p>
            <a:r>
              <a:rPr lang="en-US" dirty="0">
                <a:sym typeface="Wingdings" panose="05000000000000000000" pitchFamily="2" charset="2"/>
              </a:rPr>
              <a:t></a:t>
            </a:r>
            <a:endParaRPr lang="en-US" dirty="0"/>
          </a:p>
          <a:p>
            <a:endParaRPr lang="en-US" dirty="0"/>
          </a:p>
          <a:p>
            <a:r>
              <a:rPr lang="en-US" dirty="0"/>
              <a:t>Because most of our software today is written for the von Neumann architecture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en-US" altLang="zh-CN" dirty="0"/>
              <a:t>Which is essentially processor-centric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62BCA-EF43-4078-A4F5-07D75B5C96A8}" type="slidenum">
              <a:rPr lang="x-none" smtClean="0"/>
              <a:t>21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66927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State-of-the-art works exploit the so-called policy of </a:t>
            </a:r>
          </a:p>
          <a:p>
            <a:r>
              <a:rPr lang="en-US" dirty="0"/>
              <a:t>“Move logic close to data” towards the direction</a:t>
            </a:r>
          </a:p>
          <a:p>
            <a:r>
              <a:rPr lang="en-US" dirty="0"/>
              <a:t>Of data-centric architectures. </a:t>
            </a:r>
          </a:p>
          <a:p>
            <a:endParaRPr lang="en-US" dirty="0"/>
          </a:p>
          <a:p>
            <a:r>
              <a:rPr lang="en-US" dirty="0"/>
              <a:t>So let’s see how this works</a:t>
            </a:r>
          </a:p>
          <a:p>
            <a:endParaRPr lang="en-US" dirty="0"/>
          </a:p>
          <a:p>
            <a:r>
              <a:rPr lang="en-US" dirty="0"/>
              <a:t>This include two options: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1, Put compute logic close to memory.</a:t>
            </a:r>
          </a:p>
          <a:p>
            <a:endParaRPr lang="en-US" dirty="0"/>
          </a:p>
          <a:p>
            <a:r>
              <a:rPr lang="en-US" dirty="0"/>
              <a:t>We can deploy special compute logic right besides memory array to reduce the data distance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2, </a:t>
            </a:r>
            <a:r>
              <a:rPr lang="en-US" sz="1200" dirty="0"/>
              <a:t>Use memory to compute. </a:t>
            </a:r>
          </a:p>
          <a:p>
            <a:endParaRPr lang="en-US" dirty="0"/>
          </a:p>
          <a:p>
            <a:r>
              <a:rPr lang="en-US" dirty="0"/>
              <a:t>Or we can more directly use memory to compute. </a:t>
            </a:r>
          </a:p>
          <a:p>
            <a:endParaRPr lang="en-US" dirty="0"/>
          </a:p>
          <a:p>
            <a:r>
              <a:rPr lang="en-US" dirty="0"/>
              <a:t>In this architecture, to compute, we </a:t>
            </a:r>
          </a:p>
          <a:p>
            <a:endParaRPr lang="en-US" dirty="0"/>
          </a:p>
          <a:p>
            <a:r>
              <a:rPr lang="en-US" dirty="0"/>
              <a:t>… So instead of depending on the processor</a:t>
            </a:r>
          </a:p>
          <a:p>
            <a:r>
              <a:rPr lang="en-US" dirty="0"/>
              <a:t>We depend on special logic, or memory itself, to do computation for us. </a:t>
            </a:r>
          </a:p>
          <a:p>
            <a:endParaRPr lang="en-US" dirty="0"/>
          </a:p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62BCA-EF43-4078-A4F5-07D75B5C96A8}" type="slidenum">
              <a:rPr lang="x-none" smtClean="0"/>
              <a:t>23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6725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We have witnessed a large body of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research following the</a:t>
            </a:r>
            <a:r>
              <a:rPr lang="en-US" sz="1200" i="0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i="0" strike="noStrike" baseline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“Move logic close to data” trend.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0" strike="noStrike" baseline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includes but not restricted to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i="0" strike="noStrike" baseline="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heterogeneous architecture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b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(where we deploy special hardware close to memory)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data where it resides,</a:t>
            </a:r>
            <a:br>
              <a:rPr lang="en-US" sz="1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(in this category we use memory or even storage to compute)</a:t>
            </a:r>
          </a:p>
          <a:p>
            <a:endParaRPr lang="en-US" dirty="0"/>
          </a:p>
          <a:p>
            <a:r>
              <a:rPr lang="en-US" dirty="0"/>
              <a:t>And lastly, to reduce data movement energy, we have </a:t>
            </a:r>
          </a:p>
          <a:p>
            <a:r>
              <a:rPr lang="en-US" dirty="0"/>
              <a:t>Low-latency and low-energy data access methods.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 a cost, all these works </a:t>
            </a:r>
            <a:r>
              <a:rPr lang="en-US" sz="120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results in </a:t>
            </a:r>
            <a:r>
              <a:rPr lang="en-US" sz="1200" b="1" i="0" u="none" strike="noStrike" baseline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special hardware</a:t>
            </a:r>
            <a:r>
              <a:rPr lang="en-US" sz="1200" i="0" u="none" strike="noStrike" baseline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soluti</a:t>
            </a:r>
            <a:r>
              <a:rPr lang="en-US" altLang="zh-CN" sz="120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ons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62BCA-EF43-4078-A4F5-07D75B5C96A8}" type="slidenum">
              <a:rPr lang="x-none" smtClean="0"/>
              <a:t>24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462686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and we can find all those works appear in top computer architecture </a:t>
            </a:r>
          </a:p>
          <a:p>
            <a:r>
              <a:rPr lang="en-US" dirty="0"/>
              <a:t>Conferences or transactions … </a:t>
            </a:r>
          </a:p>
          <a:p>
            <a:endParaRPr lang="en-US" dirty="0"/>
          </a:p>
          <a:p>
            <a:r>
              <a:rPr lang="en-US" dirty="0"/>
              <a:t>This indeed manifest that the problem of data movement is becoming</a:t>
            </a:r>
          </a:p>
          <a:p>
            <a:r>
              <a:rPr lang="en-US" dirty="0"/>
              <a:t>Attractive nowadays.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62BCA-EF43-4078-A4F5-07D75B5C96A8}" type="slidenum">
              <a:rPr lang="x-none" smtClean="0"/>
              <a:t>25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75889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170AE-51A1-455E-9657-815C631BC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B5A042-881E-41B9-9717-111E0C1DFC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0C42A-476F-4B41-A0DD-52640F70A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8195A-F516-2B48-AA68-1D8E5A8A8BAC}" type="datetime1">
              <a:rPr lang="sv-SE" smtClean="0"/>
              <a:t>2023-08-27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F715A-FA66-4703-8B5B-20B008337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D7384-AC81-43F4-9E98-34F9E514A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355210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1D92F-32B2-472E-9766-9CED0CC08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7545F3-881A-45AF-B776-F5ED7071D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63167-1B2F-4532-8AB8-1DA535E7B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3382B-97E0-8540-900C-BA6ED1D862D4}" type="datetime1">
              <a:rPr lang="sv-SE" smtClean="0"/>
              <a:t>2023-08-27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E59C-6418-43A4-B1AD-C44D4376B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E8FD3-41F0-4600-87B0-43D073C9B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302554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3C7E90-F4EA-41E8-9328-652EE2D00E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67809-F6D9-4EB9-BE9D-A457212961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A8973-246F-46CD-8D63-7967B2596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70D13-ED99-374D-BA2C-DA16E51DCCCF}" type="datetime1">
              <a:rPr lang="sv-SE" smtClean="0"/>
              <a:t>2023-08-27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7A84A-BC8F-41ED-A937-4E4B7C301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676005-A845-42A4-B561-6F7C0BF4D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194470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624105" y="260648"/>
            <a:ext cx="10943791" cy="1143000"/>
          </a:xfrm>
        </p:spPr>
        <p:txBody>
          <a:bodyPr>
            <a:normAutofit/>
          </a:bodyPr>
          <a:lstStyle>
            <a:lvl1pPr algn="l">
              <a:defRPr sz="480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624105" y="1844825"/>
            <a:ext cx="10958296" cy="4560507"/>
          </a:xfrm>
        </p:spPr>
        <p:txBody>
          <a:bodyPr>
            <a:normAutofit/>
          </a:bodyPr>
          <a:lstStyle>
            <a:lvl1pPr>
              <a:defRPr sz="3200">
                <a:latin typeface="Arial" pitchFamily="34" charset="0"/>
                <a:cs typeface="Arial" pitchFamily="34" charset="0"/>
              </a:defRPr>
            </a:lvl1pPr>
            <a:lvl2pPr>
              <a:defRPr sz="3200">
                <a:latin typeface="Arial" pitchFamily="34" charset="0"/>
                <a:cs typeface="Arial" pitchFamily="34" charset="0"/>
              </a:defRPr>
            </a:lvl2pPr>
            <a:lvl3pPr>
              <a:defRPr sz="3200">
                <a:latin typeface="Arial" pitchFamily="34" charset="0"/>
                <a:cs typeface="Arial" pitchFamily="34" charset="0"/>
              </a:defRPr>
            </a:lvl3pPr>
            <a:lvl4pPr>
              <a:defRPr sz="3200">
                <a:latin typeface="Arial" pitchFamily="34" charset="0"/>
                <a:cs typeface="Arial" pitchFamily="34" charset="0"/>
              </a:defRPr>
            </a:lvl4pPr>
            <a:lvl5pPr>
              <a:defRPr sz="32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C14A9CA-AF3C-4C69-B27B-AA30BC35C12A}"/>
              </a:ext>
            </a:extLst>
          </p:cNvPr>
          <p:cNvCxnSpPr/>
          <p:nvPr userDrawn="1"/>
        </p:nvCxnSpPr>
        <p:spPr>
          <a:xfrm>
            <a:off x="624105" y="1403648"/>
            <a:ext cx="10958296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5522CFA4-7D2D-4A5C-9148-9DEBFC7D5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636428" y="6455033"/>
            <a:ext cx="1945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0341A-40C9-41D9-BFD1-EED7F52E8A31}" type="slidenum">
              <a:rPr lang="x-none" smtClean="0"/>
              <a:t>‹#›</a:t>
            </a:fld>
            <a:endParaRPr lang="x-none"/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C0509F5-FD55-4CC8-9C90-2072F9D812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5702" y="6455034"/>
            <a:ext cx="2742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931E9-02E2-4F4E-A235-F854E9F07230}" type="datetime1">
              <a:rPr lang="sv-SE" smtClean="0"/>
              <a:t>2023-08-27</a:t>
            </a:fld>
            <a:endParaRPr lang="x-none"/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42B985C5-39AC-4627-8E50-64D9844BBC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52551" y="6455203"/>
            <a:ext cx="41158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52692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B6A4A-4C6A-4409-AB9B-8A51FF0E8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C18FB-BD29-471B-83BC-8D2C4955C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49B19-1396-4A09-8D9F-7C186577C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BD6F5-CEB7-C844-861E-D0AAC22736B9}" type="datetime1">
              <a:rPr lang="sv-SE" smtClean="0"/>
              <a:t>2023-08-27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B7FF4-1B90-4655-9192-B99FAE758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87954-050E-4C94-A0CF-EE76A3837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115922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6CF99-A010-440F-A6B9-F65CB3EAD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5F220-DA45-4376-A48F-DCC5E96EA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7A1EF-CEBC-486C-931A-8F1ACCFF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713CB-B9AB-8A4D-BCD2-FE1195695F88}" type="datetime1">
              <a:rPr lang="sv-SE" smtClean="0"/>
              <a:t>2023-08-27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D5F76-AAC8-43B9-A3C7-FB674079F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652A20-3BF4-4649-A575-486021079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339263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F4D59-DC87-49F6-AC33-553A2A3CA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A99A3-87F4-4B97-ADB8-716EAE815B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ECD376-5B95-42F6-BCFC-3178D2ADC0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6BF312-08E7-45F3-8049-81A954E17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06B7-3ADD-6348-97CC-31EDF22F39C1}" type="datetime1">
              <a:rPr lang="sv-SE" smtClean="0"/>
              <a:t>2023-08-27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5618AE-A531-4728-8836-F6F91EBFC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C3C33-37B5-49D5-8002-4C804B666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38096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15421-5C2E-4A7B-A670-CBB756403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A84BE-8D40-4655-B9D3-04E4565E0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F2EED6-25D8-4009-AE5D-7D7455F61D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6D22BD-6258-47B5-9A6F-E7462083D1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0BF70-E066-43F5-8446-272C527252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24F471-3E60-4E8E-9CEC-05775179A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2FCCB-30A0-534D-BF0F-1768B32C99F5}" type="datetime1">
              <a:rPr lang="sv-SE" smtClean="0"/>
              <a:t>2023-08-27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AE59AA-596C-4F51-B32C-A65FD0DA4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6DEFED-44D0-484D-846E-CCA5D33D0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199181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D149B-B9A4-407A-8C8A-96862B7F3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A391D0-91FA-4163-BBBF-5707B1318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E2775-B001-814E-907D-110961884663}" type="datetime1">
              <a:rPr lang="sv-SE" smtClean="0"/>
              <a:t>2023-08-27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C1326E-A080-4C5E-A972-12B478EC2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4B6AE3-7E69-48B7-A92F-F1063E5C1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237109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832DD1-DD95-450B-BF97-E59FC11AD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1572-30B8-384C-8194-2D983BC0C038}" type="datetime1">
              <a:rPr lang="sv-SE" smtClean="0"/>
              <a:t>2023-08-27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4E4069-D964-44F9-BE12-7C41998CC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E4D737-6E45-4104-B066-6B61EC80C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777544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F562A-840B-4E64-988F-13F738EA8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4B9EB-A864-498D-AF70-AC00ED3BB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0BFAD2-C65B-43A4-A157-765FE99D9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695B51-D8A1-4484-803B-7B4BE5674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3326A-1FD2-AD47-8D53-71FE619C1AC5}" type="datetime1">
              <a:rPr lang="sv-SE" smtClean="0"/>
              <a:t>2023-08-27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82CF2-B7BE-46A7-B5FD-B18FDCA34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AA2E38-9CB5-42C7-A2F8-D0D04381A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23994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9D371-A513-42FF-98A0-302DE024B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ED53F7-CBA0-44F5-B0F0-AFB3100489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16A750-EDF9-438B-82D5-4AAA6864A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C86FAD-5B73-4905-B555-8CC5CF074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5F077-80A3-1447-A976-DC591317E3A4}" type="datetime1">
              <a:rPr lang="sv-SE" smtClean="0"/>
              <a:t>2023-08-27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2EFC2-3090-41DA-99AD-A680AAAAF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B7D0B9-8A21-4161-BE84-519DF0655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8220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32AC5C-1B5E-4A79-BECD-3DAD0DBF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33336A-DD4D-43D3-99F9-0161F0C7B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74D953-2230-46E7-A7AF-15A09866A6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98761-5428-F94E-B754-9799044AFFCE}" type="datetime1">
              <a:rPr lang="sv-SE" smtClean="0"/>
              <a:t>2023-08-27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D7841-A58A-485D-A134-3EA03C7F72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B662A-9AD2-4366-B685-916D9F4904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39179-D717-40AA-84A7-D4F2F802858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853267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mailto:yuan.yao@it.uu.s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l.acm.org/doi/10.5555/320080.320082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y.ias.edu/files/Prelim_Disc_Logical_Design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jpeg"/><Relationship Id="rId10" Type="http://schemas.openxmlformats.org/officeDocument/2006/relationships/image" Target="../media/image20.emf"/><Relationship Id="rId4" Type="http://schemas.openxmlformats.org/officeDocument/2006/relationships/image" Target="../media/image14.jpeg"/><Relationship Id="rId9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arch.org/micro52/media/dally_keynote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eecs.oregonstate.edu/research/vlsi/teaching/ECE471_WIN15/mark_horowitz_ISSCC_2014.pdf" TargetMode="External"/><Relationship Id="rId4" Type="http://schemas.openxmlformats.org/officeDocument/2006/relationships/hyperlink" Target="https://dl.acm.org/doi/10.1145/3296957.3173177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jpe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.ieee.org/document/7551380" TargetMode="External"/><Relationship Id="rId3" Type="http://schemas.openxmlformats.org/officeDocument/2006/relationships/hyperlink" Target="https://dl.acm.org/doi/10.1145/3140659.3080246" TargetMode="External"/><Relationship Id="rId7" Type="http://schemas.openxmlformats.org/officeDocument/2006/relationships/hyperlink" Target="https://ieeexplore.ieee.org/document/7783759" TargetMode="External"/><Relationship Id="rId12" Type="http://schemas.openxmlformats.org/officeDocument/2006/relationships/hyperlink" Target="https://dl.acm.org/doi/10.1145/2366231.2337161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ieeexplore.ieee.org/document/7011421" TargetMode="External"/><Relationship Id="rId11" Type="http://schemas.openxmlformats.org/officeDocument/2006/relationships/hyperlink" Target="https://ieeexplore.ieee.org/document/8013455" TargetMode="External"/><Relationship Id="rId5" Type="http://schemas.openxmlformats.org/officeDocument/2006/relationships/hyperlink" Target="https://www.hotchips.org/hc30/1conf/1.02_Google_HC30.Google.JasonRedgrave.V01.pdf" TargetMode="External"/><Relationship Id="rId10" Type="http://schemas.openxmlformats.org/officeDocument/2006/relationships/hyperlink" Target="https://ieeexplore.ieee.org/document/8013498" TargetMode="External"/><Relationship Id="rId4" Type="http://schemas.openxmlformats.org/officeDocument/2006/relationships/hyperlink" Target="http://images.nvidia.com/content/tesla/pdf/nvidia-teslap100-techoverview.pdf" TargetMode="External"/><Relationship Id="rId9" Type="http://schemas.openxmlformats.org/officeDocument/2006/relationships/hyperlink" Target="https://ieeexplore.ieee.org/document/7284059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newsroom.intel.com/wp-content/uploads/sites/11/2018/05/moores-law-electronics.pd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newsroom.intel.com/wp-content/uploads/sites/11/2018/05/moores-law-electronics.pdf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ce.ucsb.edu/courses/ECE225/225_W07Banerjee/reference/Dennard.pdf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02BB8-29F8-4155-A93A-17647DB1CA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Accelerating Systems </a:t>
            </a:r>
            <a:r>
              <a:rPr lang="en-US" sz="4800">
                <a:latin typeface="Arial" panose="020B0604020202020204" pitchFamily="34" charset="0"/>
                <a:cs typeface="Arial" panose="020B0604020202020204" pitchFamily="34" charset="0"/>
              </a:rPr>
              <a:t>with Programmable 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Logic Components</a:t>
            </a:r>
            <a:b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Lecture 1 Introduction to the course (2/2)</a:t>
            </a:r>
            <a:endParaRPr lang="en-SE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2087BE-6C26-4F68-8F72-3D456FE716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>
            <a:norm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1DT109 ASPLOC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2023 VT1-VT2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Yuan Yao,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yuan.yao@it.uu.se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rod_logo_vit_etikett_84mm.eps">
            <a:extLst>
              <a:ext uri="{FF2B5EF4-FFF2-40B4-BE49-F238E27FC236}">
                <a16:creationId xmlns:a16="http://schemas.microsoft.com/office/drawing/2014/main" id="{8D2C7EE1-0E61-4368-A08E-159F94E206A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3473" y="0"/>
            <a:ext cx="1056255" cy="1617317"/>
          </a:xfrm>
          <a:prstGeom prst="rect">
            <a:avLst/>
          </a:prstGeom>
          <a:effectLst>
            <a:outerShdw blurRad="263525" dir="12420000" sx="107000" sy="107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7E4FBF-4648-FA47-9A64-234F9AA29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B9959-EC1B-A749-B668-DD67CCA17A8D}" type="datetime1">
              <a:rPr lang="sv-SE" smtClean="0"/>
              <a:t>2023-08-27</a:t>
            </a:fld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AD0BD-E05C-6B4F-B849-28A63A38A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1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14321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53EA3-C1BC-49F3-BAE8-AC967C44F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Dennard scaling (MOSFET scaling)</a:t>
            </a:r>
            <a:endParaRPr lang="en-SE" dirty="0"/>
          </a:p>
        </p:txBody>
      </p:sp>
      <p:pic>
        <p:nvPicPr>
          <p:cNvPr id="7170" name="Picture 2" descr="42 Years of Microprocessor Trend Data [6]. Orange: Moore&amp;#39;s Law trend;... |  Download Scientific Diagram">
            <a:extLst>
              <a:ext uri="{FF2B5EF4-FFF2-40B4-BE49-F238E27FC236}">
                <a16:creationId xmlns:a16="http://schemas.microsoft.com/office/drawing/2014/main" id="{86FA8375-65B7-46E2-88D9-B93B8BF25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6035" y="1690688"/>
            <a:ext cx="8485087" cy="4841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0490CE-C5E7-4A30-A2A6-29170B7F7E25}"/>
              </a:ext>
            </a:extLst>
          </p:cNvPr>
          <p:cNvSpPr/>
          <p:nvPr/>
        </p:nvSpPr>
        <p:spPr>
          <a:xfrm>
            <a:off x="7911547" y="1690688"/>
            <a:ext cx="3976315" cy="472601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0D3360-CE63-404E-9769-70BEBC18D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902" y="1768792"/>
            <a:ext cx="2048161" cy="417253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AA06E3-7979-A24F-AE5E-1E9C80F3C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110DD-5F4B-0943-9374-7748479AFA53}" type="datetime1">
              <a:rPr lang="sv-SE" smtClean="0"/>
              <a:t>2023-08-27</a:t>
            </a:fld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3309DF-D96C-4949-9011-1B06FCA28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10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597741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58980-4213-4B3E-A9DA-51E1FD502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end of Dennard scaling</a:t>
            </a:r>
            <a:endParaRPr lang="en-SE" dirty="0"/>
          </a:p>
        </p:txBody>
      </p:sp>
      <p:pic>
        <p:nvPicPr>
          <p:cNvPr id="7" name="Picture 2" descr="42 Years of Microprocessor Trend Data [6]. Orange: Moore&amp;#39;s Law trend;... |  Download Scientific Diagram">
            <a:extLst>
              <a:ext uri="{FF2B5EF4-FFF2-40B4-BE49-F238E27FC236}">
                <a16:creationId xmlns:a16="http://schemas.microsoft.com/office/drawing/2014/main" id="{5FA1E071-3BA2-4AAB-9DB7-CF8EC68D2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6035" y="1690688"/>
            <a:ext cx="8485087" cy="4841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D88BCC-9005-433E-82D6-FB3BFF3AFE01}"/>
              </a:ext>
            </a:extLst>
          </p:cNvPr>
          <p:cNvSpPr txBox="1"/>
          <p:nvPr/>
        </p:nvSpPr>
        <p:spPr>
          <a:xfrm>
            <a:off x="-1588" y="2274838"/>
            <a:ext cx="12193588" cy="2308324"/>
          </a:xfrm>
          <a:prstGeom prst="rect">
            <a:avLst/>
          </a:prstGeom>
          <a:solidFill>
            <a:srgbClr val="FFC000"/>
          </a:solidFill>
          <a:ln w="38100" cap="rnd"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sv-SE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3B812F"/>
                </a:solidFill>
                <a:latin typeface="Tahoma"/>
              </a:defRPr>
            </a:lvl1pPr>
          </a:lstStyle>
          <a:p>
            <a: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not keep everything in the </a:t>
            </a:r>
            <a:b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same area </a:t>
            </a:r>
            <a: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any longer.</a:t>
            </a:r>
          </a:p>
          <a:p>
            <a: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 </a:t>
            </a:r>
            <a:r>
              <a:rPr lang="en-US" sz="4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hot</a:t>
            </a:r>
            <a: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handle.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3E8ECE-6617-BE49-9C93-AFD1E4C6E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32822-D584-4647-947D-D280C847D33D}" type="datetime1">
              <a:rPr lang="sv-SE" smtClean="0"/>
              <a:t>2023-08-27</a:t>
            </a:fld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079B6B-DDC1-264C-AE65-6A514191D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11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49855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BE01E9-1687-46EF-8D5C-524C1776F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4596062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Pollack’s rule</a:t>
            </a:r>
          </a:p>
        </p:txBody>
      </p:sp>
      <p:sp>
        <p:nvSpPr>
          <p:cNvPr id="75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 descr="Fred Pollack (@FJPollack) | Twitter">
            <a:extLst>
              <a:ext uri="{FF2B5EF4-FFF2-40B4-BE49-F238E27FC236}">
                <a16:creationId xmlns:a16="http://schemas.microsoft.com/office/drawing/2014/main" id="{F6A934F7-510C-42D0-8AAB-D3AD3A7533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C9C9EA-8B0B-0645-9E94-038EBC3D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9DA1A-3C0C-8D47-9374-EC616C070CF7}" type="datetime1">
              <a:rPr lang="sv-SE" smtClean="0"/>
              <a:t>2023-08-27</a:t>
            </a:fld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608CF-7E3E-4F4F-80CF-3A0BC504F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12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2245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D00CE-65B3-4CC1-A45E-99E693579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Pollack’s rule</a:t>
            </a:r>
            <a:endParaRPr lang="en-S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1DA15-8931-4B30-A8CB-2928FF07D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5900"/>
            <a:ext cx="10515600" cy="4691063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10000"/>
              </a:lnSpc>
            </a:pPr>
            <a:r>
              <a:rPr lang="en-US" sz="5100" dirty="0">
                <a:latin typeface="Arial" panose="020B0604020202020204" pitchFamily="34" charset="0"/>
                <a:cs typeface="Arial" panose="020B0604020202020204" pitchFamily="34" charset="0"/>
              </a:rPr>
              <a:t>Microprocessor’s </a:t>
            </a:r>
            <a:r>
              <a:rPr lang="en-US" sz="51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performance</a:t>
            </a:r>
            <a:r>
              <a:rPr lang="en-US" sz="5100" dirty="0">
                <a:latin typeface="Arial" panose="020B0604020202020204" pitchFamily="34" charset="0"/>
                <a:cs typeface="Arial" panose="020B0604020202020204" pitchFamily="34" charset="0"/>
              </a:rPr>
              <a:t> grows with the </a:t>
            </a:r>
            <a:r>
              <a:rPr lang="en-US" sz="51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square root </a:t>
            </a:r>
            <a:r>
              <a:rPr lang="en-US" sz="5100" dirty="0">
                <a:latin typeface="Arial" panose="020B0604020202020204" pitchFamily="34" charset="0"/>
                <a:cs typeface="Arial" panose="020B0604020202020204" pitchFamily="34" charset="0"/>
              </a:rPr>
              <a:t>of area (</a:t>
            </a:r>
            <a:r>
              <a:rPr lang="en-US" sz="51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</a:t>
            </a:r>
            <a:r>
              <a:rPr lang="en-US" sz="51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51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proportional</a:t>
            </a:r>
            <a:r>
              <a:rPr lang="en-US" sz="5100" dirty="0">
                <a:latin typeface="Arial" panose="020B0604020202020204" pitchFamily="34" charset="0"/>
                <a:cs typeface="Arial" panose="020B0604020202020204" pitchFamily="34" charset="0"/>
              </a:rPr>
              <a:t> to area). </a:t>
            </a:r>
          </a:p>
          <a:p>
            <a:pPr lvl="1">
              <a:lnSpc>
                <a:spcPct val="110000"/>
              </a:lnSpc>
            </a:pPr>
            <a:r>
              <a:rPr lang="en-US" sz="5100" dirty="0">
                <a:latin typeface="Arial" panose="020B0604020202020204" pitchFamily="34" charset="0"/>
                <a:cs typeface="Arial" panose="020B0604020202020204" pitchFamily="34" charset="0"/>
              </a:rPr>
              <a:t>Microprocessor’s performance increase due to microarchitecture advances is roughly proportional to the square root of the increase in complexity, which is roughly linear to power. </a:t>
            </a:r>
          </a:p>
          <a:p>
            <a:pPr>
              <a:lnSpc>
                <a:spcPct val="110000"/>
              </a:lnSpc>
            </a:pPr>
            <a:r>
              <a:rPr lang="en-US" sz="5100" b="1" dirty="0">
                <a:latin typeface="Arial" panose="020B0604020202020204" pitchFamily="34" charset="0"/>
                <a:cs typeface="Arial" panose="020B0604020202020204" pitchFamily="34" charset="0"/>
              </a:rPr>
              <a:t>Performance efficiency!!!</a:t>
            </a:r>
          </a:p>
          <a:p>
            <a:pPr>
              <a:lnSpc>
                <a:spcPct val="110000"/>
              </a:lnSpc>
            </a:pPr>
            <a:r>
              <a:rPr lang="en-US" sz="5100" dirty="0">
                <a:latin typeface="Arial" panose="020B0604020202020204" pitchFamily="34" charset="0"/>
                <a:cs typeface="Arial" panose="020B0604020202020204" pitchFamily="34" charset="0"/>
              </a:rPr>
              <a:t>F. Pollack, “</a:t>
            </a:r>
            <a:r>
              <a:rPr lang="en-US" sz="51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New Microarchitecture Challenges in the Coming Generations of CMOS Processing Technologies</a:t>
            </a:r>
            <a:r>
              <a:rPr lang="en-US" sz="5100" dirty="0">
                <a:latin typeface="Arial" panose="020B0604020202020204" pitchFamily="34" charset="0"/>
                <a:cs typeface="Arial" panose="020B0604020202020204" pitchFamily="34" charset="0"/>
              </a:rPr>
              <a:t>,” in </a:t>
            </a:r>
            <a:r>
              <a:rPr lang="en-US" sz="5100" b="1" i="1" dirty="0">
                <a:latin typeface="Arial" panose="020B0604020202020204" pitchFamily="34" charset="0"/>
                <a:cs typeface="Arial" panose="020B0604020202020204" pitchFamily="34" charset="0"/>
              </a:rPr>
              <a:t>Keynote</a:t>
            </a:r>
            <a:r>
              <a:rPr lang="en-US" sz="5100" i="1" dirty="0">
                <a:latin typeface="Arial" panose="020B0604020202020204" pitchFamily="34" charset="0"/>
                <a:cs typeface="Arial" panose="020B0604020202020204" pitchFamily="34" charset="0"/>
              </a:rPr>
              <a:t> Speech in the 32nd International Symposium on Microarchitecture (1999)</a:t>
            </a:r>
          </a:p>
          <a:p>
            <a:endParaRPr lang="en-SE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58CBE-896F-3944-A21A-31B362DFF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54DF6-0DDC-9D4C-85F5-62BA73B25795}" type="datetime1">
              <a:rPr lang="sv-SE" smtClean="0"/>
              <a:t>2023-08-27</a:t>
            </a:fld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15F120-6CA0-3C47-8B6C-748396AE7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13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78504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7B703-7C98-458C-B30D-85BEFFCE3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multi-/many-core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96281-B011-471C-B0DA-512C74C06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5425"/>
            <a:ext cx="10515600" cy="4681538"/>
          </a:xfrm>
        </p:spPr>
        <p:txBody>
          <a:bodyPr/>
          <a:lstStyle/>
          <a:p>
            <a:r>
              <a:rPr lang="en-US" dirty="0"/>
              <a:t>Performance efficiency (performance per Watt). </a:t>
            </a:r>
          </a:p>
          <a:p>
            <a:endParaRPr lang="en-S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0DE7F6-9978-4A4B-94B6-DF4FB4F16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765" y="2392857"/>
            <a:ext cx="8852469" cy="402064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6DDBB72-57D4-4A84-BB98-863C08CEE1EC}"/>
              </a:ext>
            </a:extLst>
          </p:cNvPr>
          <p:cNvSpPr/>
          <p:nvPr/>
        </p:nvSpPr>
        <p:spPr>
          <a:xfrm>
            <a:off x="1847850" y="5505450"/>
            <a:ext cx="1952625" cy="9874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C10927-1DB7-44B2-8001-7B6E6BB14953}"/>
              </a:ext>
            </a:extLst>
          </p:cNvPr>
          <p:cNvSpPr/>
          <p:nvPr/>
        </p:nvSpPr>
        <p:spPr>
          <a:xfrm>
            <a:off x="4419600" y="2392857"/>
            <a:ext cx="2828925" cy="30268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B1BBD7-419F-4381-92DE-9CF5DD98689B}"/>
              </a:ext>
            </a:extLst>
          </p:cNvPr>
          <p:cNvSpPr/>
          <p:nvPr/>
        </p:nvSpPr>
        <p:spPr>
          <a:xfrm>
            <a:off x="4419599" y="5505450"/>
            <a:ext cx="1952625" cy="11620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73018-A452-4F23-B6E2-9A11E9C96118}"/>
              </a:ext>
            </a:extLst>
          </p:cNvPr>
          <p:cNvSpPr/>
          <p:nvPr/>
        </p:nvSpPr>
        <p:spPr>
          <a:xfrm>
            <a:off x="7693309" y="2392857"/>
            <a:ext cx="2828925" cy="30268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7EB401-D87A-4B28-B0F2-E179DFA8BBA6}"/>
              </a:ext>
            </a:extLst>
          </p:cNvPr>
          <p:cNvSpPr/>
          <p:nvPr/>
        </p:nvSpPr>
        <p:spPr>
          <a:xfrm>
            <a:off x="7693309" y="5571032"/>
            <a:ext cx="1952625" cy="11620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388B53E-3DC9-4701-992D-CE3ECE088AF1}"/>
              </a:ext>
            </a:extLst>
          </p:cNvPr>
          <p:cNvSpPr txBox="1"/>
          <p:nvPr/>
        </p:nvSpPr>
        <p:spPr>
          <a:xfrm>
            <a:off x="2562225" y="3189863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en-SE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E7DBEE0-A28F-43B6-8B45-BAA536B4B64B}"/>
              </a:ext>
            </a:extLst>
          </p:cNvPr>
          <p:cNvSpPr txBox="1"/>
          <p:nvPr/>
        </p:nvSpPr>
        <p:spPr>
          <a:xfrm>
            <a:off x="1669765" y="4189988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en-SE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3F1D55C-701B-48CC-8786-05E3DB5FD90D}"/>
              </a:ext>
            </a:extLst>
          </p:cNvPr>
          <p:cNvSpPr txBox="1"/>
          <p:nvPr/>
        </p:nvSpPr>
        <p:spPr>
          <a:xfrm>
            <a:off x="5508340" y="1979354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  <a:endParaRPr lang="en-SE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1EFD98F-9C9B-49BF-ADBB-5B8021D0F7A3}"/>
              </a:ext>
            </a:extLst>
          </p:cNvPr>
          <p:cNvSpPr txBox="1"/>
          <p:nvPr/>
        </p:nvSpPr>
        <p:spPr>
          <a:xfrm>
            <a:off x="4022440" y="3571726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  <a:endParaRPr lang="en-SE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53146B5-3142-44D6-91BA-F1FED0D1CA1A}"/>
              </a:ext>
            </a:extLst>
          </p:cNvPr>
          <p:cNvSpPr txBox="1"/>
          <p:nvPr/>
        </p:nvSpPr>
        <p:spPr>
          <a:xfrm>
            <a:off x="8210497" y="1979354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en-SE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1C48BE-78AB-4BD1-9D27-FCF18670A265}"/>
              </a:ext>
            </a:extLst>
          </p:cNvPr>
          <p:cNvSpPr txBox="1"/>
          <p:nvPr/>
        </p:nvSpPr>
        <p:spPr>
          <a:xfrm>
            <a:off x="9483208" y="1979354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en-SE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9CE1235-3699-43BC-B8D0-5EF7CB0E1071}"/>
              </a:ext>
            </a:extLst>
          </p:cNvPr>
          <p:cNvSpPr txBox="1"/>
          <p:nvPr/>
        </p:nvSpPr>
        <p:spPr>
          <a:xfrm>
            <a:off x="8210497" y="5039409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en-SE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6578753-C2D3-4073-91E4-3355F759298C}"/>
              </a:ext>
            </a:extLst>
          </p:cNvPr>
          <p:cNvSpPr txBox="1"/>
          <p:nvPr/>
        </p:nvSpPr>
        <p:spPr>
          <a:xfrm>
            <a:off x="9483208" y="5039409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en-SE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23F06E6-6E61-4B18-B880-376ED5EAD813}"/>
              </a:ext>
            </a:extLst>
          </p:cNvPr>
          <p:cNvSpPr txBox="1"/>
          <p:nvPr/>
        </p:nvSpPr>
        <p:spPr>
          <a:xfrm>
            <a:off x="7287270" y="2981533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en-SE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F5305E9-39FA-4B0A-B612-004FBC5E1A4A}"/>
              </a:ext>
            </a:extLst>
          </p:cNvPr>
          <p:cNvSpPr txBox="1"/>
          <p:nvPr/>
        </p:nvSpPr>
        <p:spPr>
          <a:xfrm>
            <a:off x="7287270" y="4111833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en-SE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B7F1B25-CA5C-4F69-A6C1-6717B92C8F3E}"/>
              </a:ext>
            </a:extLst>
          </p:cNvPr>
          <p:cNvSpPr txBox="1"/>
          <p:nvPr/>
        </p:nvSpPr>
        <p:spPr>
          <a:xfrm>
            <a:off x="10268916" y="3045510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en-SE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D040BCF-27D1-4F50-8322-A27D2B4DD9F3}"/>
              </a:ext>
            </a:extLst>
          </p:cNvPr>
          <p:cNvSpPr txBox="1"/>
          <p:nvPr/>
        </p:nvSpPr>
        <p:spPr>
          <a:xfrm>
            <a:off x="10268916" y="4175810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endParaRPr lang="en-SE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1B88BDE-6291-4F39-9755-E9064376EC54}"/>
              </a:ext>
            </a:extLst>
          </p:cNvPr>
          <p:cNvSpPr txBox="1"/>
          <p:nvPr/>
        </p:nvSpPr>
        <p:spPr>
          <a:xfrm>
            <a:off x="0" y="2553430"/>
            <a:ext cx="12193588" cy="2308324"/>
          </a:xfrm>
          <a:prstGeom prst="rect">
            <a:avLst/>
          </a:prstGeom>
          <a:solidFill>
            <a:srgbClr val="FFC000"/>
          </a:solidFill>
          <a:ln w="38100" cap="rnd"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sv-SE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3B812F"/>
                </a:solidFill>
                <a:latin typeface="Tahoma"/>
              </a:defRPr>
            </a:lvl1pPr>
          </a:lstStyle>
          <a:p>
            <a: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end of </a:t>
            </a:r>
            <a:r>
              <a:rPr lang="en-US" sz="4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Dennard scaling </a:t>
            </a:r>
            <a: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gives birth to the trends of</a:t>
            </a:r>
            <a:b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Single-core</a:t>
            </a:r>
            <a: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</a:t>
            </a:r>
            <a:r>
              <a:rPr lang="en-US" sz="4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Multi-core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CCB30-AC2D-0C49-AE0B-33F7464B6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9F7E-23CB-D44A-A1BA-31A0B334C4FA}" type="datetime1">
              <a:rPr lang="sv-SE" smtClean="0"/>
              <a:t>2023-08-27</a:t>
            </a:fld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1800C-A3F8-2940-890B-0590683F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14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53493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2" grpId="0" animBg="1"/>
      <p:bldP spid="52" grpId="0"/>
      <p:bldP spid="53" grpId="0"/>
      <p:bldP spid="54" grpId="0"/>
      <p:bldP spid="55" grpId="0"/>
      <p:bldP spid="56" grpId="0"/>
      <p:bldP spid="57" grpId="0"/>
      <p:bldP spid="60" grpId="0"/>
      <p:bldP spid="61" grpId="0"/>
      <p:bldP spid="62" grpId="0"/>
      <p:bldP spid="63" grpId="0"/>
      <p:bldP spid="70" grpId="0"/>
      <p:bldP spid="71" grpId="0"/>
      <p:bldP spid="7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85725-4566-49A1-A42D-A2E77AB88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0BF24-E107-4B6C-915A-1414C29EEE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731D48-364C-472E-A558-63ED67A727B9}"/>
              </a:ext>
            </a:extLst>
          </p:cNvPr>
          <p:cNvSpPr txBox="1"/>
          <p:nvPr/>
        </p:nvSpPr>
        <p:spPr>
          <a:xfrm>
            <a:off x="0" y="2644170"/>
            <a:ext cx="12193588" cy="1569660"/>
          </a:xfrm>
          <a:prstGeom prst="rect">
            <a:avLst/>
          </a:prstGeom>
          <a:solidFill>
            <a:srgbClr val="FFC000"/>
          </a:solidFill>
          <a:ln w="38100" cap="rnd"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sv-SE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3B812F"/>
                </a:solidFill>
                <a:latin typeface="Tahoma"/>
              </a:defRPr>
            </a:lvl1pPr>
          </a:lstStyle>
          <a:p>
            <a: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 still, why </a:t>
            </a:r>
            <a:r>
              <a:rPr lang="en-US" sz="4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multi-core</a:t>
            </a:r>
            <a: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</a:t>
            </a:r>
            <a:r>
              <a:rPr lang="en-US" sz="4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heterogenous</a:t>
            </a:r>
            <a: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arch (accelerators)?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69EAC-9E47-054C-90C4-049DE408A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08A7-6BDE-7F4C-B126-6164CC8CFED4}" type="datetime1">
              <a:rPr lang="sv-SE" smtClean="0"/>
              <a:t>2023-08-27</a:t>
            </a:fld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4C99B-1446-2C42-BD96-C76E99035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15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765883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FC00D-A4B0-4885-8838-D1D022D59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Computer System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B7EE1-D7DB-416B-A932-A2B9EF799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771" y="1655478"/>
            <a:ext cx="4719237" cy="23521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/>
              <a:t>Three key components</a:t>
            </a:r>
            <a:br>
              <a:rPr lang="en-US" sz="2800" dirty="0"/>
            </a:br>
            <a:r>
              <a:rPr lang="en-US" sz="2800" dirty="0">
                <a:solidFill>
                  <a:srgbClr val="0070C0"/>
                </a:solidFill>
              </a:rPr>
              <a:t>[Burks et al. 1946]:</a:t>
            </a:r>
          </a:p>
          <a:p>
            <a:r>
              <a:rPr lang="en-US" sz="2800" dirty="0">
                <a:solidFill>
                  <a:srgbClr val="0070C0"/>
                </a:solidFill>
              </a:rPr>
              <a:t>Computation</a:t>
            </a:r>
          </a:p>
          <a:p>
            <a:r>
              <a:rPr lang="en-US" sz="2800" dirty="0">
                <a:solidFill>
                  <a:srgbClr val="0070C0"/>
                </a:solidFill>
              </a:rPr>
              <a:t>Storage/memory</a:t>
            </a:r>
          </a:p>
          <a:p>
            <a:r>
              <a:rPr lang="en-US" sz="2800" dirty="0">
                <a:solidFill>
                  <a:srgbClr val="0070C0"/>
                </a:solidFill>
              </a:rPr>
              <a:t>Communication</a:t>
            </a:r>
          </a:p>
          <a:p>
            <a:endParaRPr lang="x-none" sz="2800" dirty="0">
              <a:solidFill>
                <a:srgbClr val="0070C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A59586-CCA4-4576-B08D-DABA23DD2785}"/>
              </a:ext>
            </a:extLst>
          </p:cNvPr>
          <p:cNvSpPr/>
          <p:nvPr/>
        </p:nvSpPr>
        <p:spPr>
          <a:xfrm>
            <a:off x="6060001" y="6279332"/>
            <a:ext cx="5721485" cy="461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77" indent="-228577" defTabSz="914309">
              <a:buFont typeface="+mj-lt"/>
              <a:buAutoNum type="arabicPeriod"/>
              <a:defRPr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W. Burks, Herman H. Goldstein, John von Neumann, </a:t>
            </a: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“</a:t>
            </a:r>
            <a:r>
              <a:rPr lang="en-US" sz="12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Preliminary discussion of the logical design of an electronic computing instrument</a:t>
            </a: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,” </a:t>
            </a: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1946.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6330B0-9076-41FC-AF78-EB530E90AD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92" y="1865204"/>
            <a:ext cx="6244194" cy="355616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1B32B8E-367B-4D42-8537-0F20739BA8BB}"/>
              </a:ext>
            </a:extLst>
          </p:cNvPr>
          <p:cNvCxnSpPr>
            <a:cxnSpLocks/>
          </p:cNvCxnSpPr>
          <p:nvPr/>
        </p:nvCxnSpPr>
        <p:spPr>
          <a:xfrm>
            <a:off x="8111962" y="3848031"/>
            <a:ext cx="3470439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2C3C95-5635-4025-9D69-F3E8861EC250}"/>
              </a:ext>
            </a:extLst>
          </p:cNvPr>
          <p:cNvCxnSpPr>
            <a:cxnSpLocks/>
          </p:cNvCxnSpPr>
          <p:nvPr/>
        </p:nvCxnSpPr>
        <p:spPr>
          <a:xfrm>
            <a:off x="6060001" y="4148986"/>
            <a:ext cx="5291899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170" name="Picture 2">
            <a:extLst>
              <a:ext uri="{FF2B5EF4-FFF2-40B4-BE49-F238E27FC236}">
                <a16:creationId xmlns:a16="http://schemas.microsoft.com/office/drawing/2014/main" id="{2F41C9B0-5A79-4652-9A6E-D74D202AD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771" y="3813364"/>
            <a:ext cx="4295390" cy="3038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425801B-9094-4FBA-B286-731BF12EF5E6}"/>
              </a:ext>
            </a:extLst>
          </p:cNvPr>
          <p:cNvCxnSpPr>
            <a:cxnSpLocks/>
          </p:cNvCxnSpPr>
          <p:nvPr/>
        </p:nvCxnSpPr>
        <p:spPr>
          <a:xfrm>
            <a:off x="6096000" y="6279332"/>
            <a:ext cx="40800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6854A4-753C-4488-AD59-0E06960FA1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16</a:t>
            </a:fld>
            <a:endParaRPr lang="x-none"/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DC7ABBBD-086D-43DE-9820-D4B646361AAC}"/>
              </a:ext>
            </a:extLst>
          </p:cNvPr>
          <p:cNvSpPr/>
          <p:nvPr/>
        </p:nvSpPr>
        <p:spPr>
          <a:xfrm>
            <a:off x="2480973" y="5247469"/>
            <a:ext cx="683492" cy="36505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6" name="Arrow: Left-Right 15">
            <a:extLst>
              <a:ext uri="{FF2B5EF4-FFF2-40B4-BE49-F238E27FC236}">
                <a16:creationId xmlns:a16="http://schemas.microsoft.com/office/drawing/2014/main" id="{DE6C9F15-5F4A-479A-9C07-48C8B509C81C}"/>
              </a:ext>
            </a:extLst>
          </p:cNvPr>
          <p:cNvSpPr/>
          <p:nvPr/>
        </p:nvSpPr>
        <p:spPr>
          <a:xfrm>
            <a:off x="3214639" y="5238846"/>
            <a:ext cx="683492" cy="36505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A70B44C-EDF8-284E-93D1-5D6A3A9701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582D5C-2F54-B344-8F02-97275B98DE29}" type="datetime1">
              <a:rPr lang="sv-SE" smtClean="0"/>
              <a:t>2023-08-27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97021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5" grpId="0"/>
      <p:bldP spid="6" grpId="0" animBg="1"/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6C554B38-949E-4F27-A807-35C096A56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181" y="2184224"/>
            <a:ext cx="3886277" cy="38862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302DE6-E810-47D9-8E1E-376F82FEC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105" y="261061"/>
            <a:ext cx="10943791" cy="1142851"/>
          </a:xfrm>
        </p:spPr>
        <p:txBody>
          <a:bodyPr>
            <a:normAutofit/>
          </a:bodyPr>
          <a:lstStyle/>
          <a:p>
            <a:r>
              <a:rPr lang="en-US" dirty="0"/>
              <a:t>Processor-Centric Computer Systems</a:t>
            </a:r>
            <a:endParaRPr lang="x-none" dirty="0"/>
          </a:p>
        </p:txBody>
      </p:sp>
      <p:pic>
        <p:nvPicPr>
          <p:cNvPr id="3" name="Picture 2" descr="Intel 660p Series M.2 2280 SSD 512GB - Hitta bästa pris på Prisjakt">
            <a:extLst>
              <a:ext uri="{FF2B5EF4-FFF2-40B4-BE49-F238E27FC236}">
                <a16:creationId xmlns:a16="http://schemas.microsoft.com/office/drawing/2014/main" id="{BE0AE962-1B97-41B4-B30C-CDEF59203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9164" y="2632478"/>
            <a:ext cx="1862530" cy="1862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omputer data storage - Wikipedia">
            <a:extLst>
              <a:ext uri="{FF2B5EF4-FFF2-40B4-BE49-F238E27FC236}">
                <a16:creationId xmlns:a16="http://schemas.microsoft.com/office/drawing/2014/main" id="{3CBF2C9D-94EF-4600-9F79-3A25066C6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2853" y="4324522"/>
            <a:ext cx="1982465" cy="160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F7DA87B3-9E04-42A2-A7FE-7455BDDAC355}"/>
              </a:ext>
            </a:extLst>
          </p:cNvPr>
          <p:cNvSpPr/>
          <p:nvPr/>
        </p:nvSpPr>
        <p:spPr>
          <a:xfrm>
            <a:off x="5713836" y="3397127"/>
            <a:ext cx="767188" cy="40726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566EFEB4-F3CD-4935-89D5-84914543BF4E}"/>
              </a:ext>
            </a:extLst>
          </p:cNvPr>
          <p:cNvSpPr/>
          <p:nvPr/>
        </p:nvSpPr>
        <p:spPr>
          <a:xfrm>
            <a:off x="5717341" y="4978994"/>
            <a:ext cx="767188" cy="40726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6D042D9-489C-4F1F-8E09-C6B8E2764A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17057" y="2413020"/>
            <a:ext cx="3428683" cy="342868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0DAACEE-C0BB-4405-BC78-FE605E2922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816" y="1566153"/>
            <a:ext cx="5159162" cy="515916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0F3FC55-6516-4D24-B0D0-61B2AD1223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36399" y="2863415"/>
            <a:ext cx="2591951" cy="223572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321B427-AB54-4ABD-ABC0-CF10B411F0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82788" y="2315118"/>
            <a:ext cx="3661234" cy="36612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ADC7E5-F535-45E8-B52D-FCCA620CA15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72092" y="2277022"/>
            <a:ext cx="3705897" cy="37439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3B4856-D597-4863-BA5B-984F17B520C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80332" y="3138748"/>
            <a:ext cx="2502978" cy="226466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9B1B9-0F83-4878-B08E-24736AA2A4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17</a:t>
            </a:fld>
            <a:endParaRPr lang="x-none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231AB18-07E0-457C-B742-6A1123E15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5318" y="1735533"/>
            <a:ext cx="3776683" cy="4719105"/>
          </a:xfrm>
        </p:spPr>
        <p:txBody>
          <a:bodyPr>
            <a:normAutofit lnSpcReduction="10000"/>
          </a:bodyPr>
          <a:lstStyle/>
          <a:p>
            <a:pPr>
              <a:buSzPct val="150000"/>
            </a:pPr>
            <a:r>
              <a:rPr lang="en-US" dirty="0">
                <a:solidFill>
                  <a:srgbClr val="0070C0"/>
                </a:solidFill>
              </a:rPr>
              <a:t>Multiple on-chip cores</a:t>
            </a:r>
          </a:p>
          <a:p>
            <a:pPr>
              <a:buSzPct val="150000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L2 cache</a:t>
            </a:r>
          </a:p>
          <a:p>
            <a:pPr>
              <a:buSzPct val="150000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L3 cache</a:t>
            </a:r>
          </a:p>
          <a:p>
            <a:pPr>
              <a:buSzPct val="150000"/>
            </a:pP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NoC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SzPct val="150000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On-Chip mem controller</a:t>
            </a:r>
          </a:p>
          <a:p>
            <a:pPr>
              <a:buSzPct val="150000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Off-Chip memory</a:t>
            </a:r>
          </a:p>
          <a:p>
            <a:pPr>
              <a:buSzPct val="150000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Storage system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80AF83-5FD7-4DB8-9414-72ABD9F472FD}"/>
              </a:ext>
            </a:extLst>
          </p:cNvPr>
          <p:cNvSpPr txBox="1"/>
          <p:nvPr/>
        </p:nvSpPr>
        <p:spPr>
          <a:xfrm>
            <a:off x="14505" y="3023250"/>
            <a:ext cx="12192000" cy="1569660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sv-SE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3B812F"/>
                </a:solidFill>
                <a:latin typeface="Tahoma"/>
              </a:defRPr>
            </a:lvl1pPr>
          </a:lstStyle>
          <a:p>
            <a:pPr lvl="0">
              <a:defRPr/>
            </a:pPr>
            <a:r>
              <a:rPr lang="en-US" sz="48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movement </a:t>
            </a:r>
            <a:b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dominates</a:t>
            </a:r>
            <a:r>
              <a:rPr lang="en-US" sz="4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system performance.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FE6A24-BE76-ED4A-B759-CCF9AEE08B9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7056C25-73F2-3C49-A548-82BB35C2DEBE}" type="datetime1">
              <a:rPr lang="sv-SE" smtClean="0"/>
              <a:t>2023-08-27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476458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7" grpId="0" uiExpand="1" build="p"/>
      <p:bldP spid="1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436A9-2619-4B10-8DF3-1903D5129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105" y="261061"/>
            <a:ext cx="10943791" cy="1142851"/>
          </a:xfrm>
        </p:spPr>
        <p:txBody>
          <a:bodyPr>
            <a:noAutofit/>
          </a:bodyPr>
          <a:lstStyle/>
          <a:p>
            <a:r>
              <a:rPr lang="en-US" dirty="0"/>
              <a:t>How About Energy Consumption</a:t>
            </a:r>
            <a:endParaRPr lang="x-non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53AFAA-24B7-4499-9B4B-186CEF5E85FE}"/>
              </a:ext>
            </a:extLst>
          </p:cNvPr>
          <p:cNvSpPr txBox="1"/>
          <p:nvPr/>
        </p:nvSpPr>
        <p:spPr>
          <a:xfrm>
            <a:off x="0" y="5228965"/>
            <a:ext cx="12192000" cy="1600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866" indent="-342866">
              <a:buFont typeface="+mj-lt"/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Bill Dally,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“The Future of Computing: Domain-Specific Accelerators,”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Keynote of the 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52nd IEEE/ACM International Symposium on Microarchitecture (</a:t>
            </a:r>
            <a:r>
              <a:rPr lang="en-US" sz="1400" b="1" i="1" dirty="0">
                <a:latin typeface="Arial" panose="020B0604020202020204" pitchFamily="34" charset="0"/>
                <a:cs typeface="Arial" panose="020B0604020202020204" pitchFamily="34" charset="0"/>
              </a:rPr>
              <a:t>MICRO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2019.</a:t>
            </a:r>
          </a:p>
          <a:p>
            <a:pPr marL="342866" indent="-342866">
              <a:buFont typeface="+mj-lt"/>
              <a:buAutoNum type="arabicPeriod"/>
            </a:pP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Amirali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Boroumand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Saugata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Ghose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Youngsok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Kim,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Rachata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Ausavarungnirun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Eric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Shiu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Rahul Thakur,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Daehyun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Kim, Aki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Kuusela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Allan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Knies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Parthasarathy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Ranganathan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and 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Onur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Mutlu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“Google Workloads for Consumer Devices: Mitigating Data Movement Bottlenecks,”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 in 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Proceedings of the 23rd International Conference on Architectural Support for Programming Languages and Operating Systems (</a:t>
            </a:r>
            <a:r>
              <a:rPr lang="en-US" sz="1400" b="1" i="1" dirty="0">
                <a:latin typeface="Arial" panose="020B0604020202020204" pitchFamily="34" charset="0"/>
                <a:cs typeface="Arial" panose="020B0604020202020204" pitchFamily="34" charset="0"/>
              </a:rPr>
              <a:t>ASPLOS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Williamsburg, VA, USA, March 2018, pp. 316-331.</a:t>
            </a:r>
          </a:p>
          <a:p>
            <a:pPr marL="342866" indent="-342866">
              <a:buFont typeface="+mj-lt"/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Mark Horowitz.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“Computing’s Energy Problem,”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IEEE International Solid-State Circuits Conference (</a:t>
            </a:r>
            <a:r>
              <a:rPr lang="en-US" sz="1400" b="1" i="1" dirty="0">
                <a:latin typeface="Arial" panose="020B0604020202020204" pitchFamily="34" charset="0"/>
                <a:cs typeface="Arial" panose="020B0604020202020204" pitchFamily="34" charset="0"/>
              </a:rPr>
              <a:t>ISSCC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2014, pp. 10-14.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D6B395-8BEA-484D-9F2E-CD1E36E7DBF8}"/>
              </a:ext>
            </a:extLst>
          </p:cNvPr>
          <p:cNvSpPr txBox="1"/>
          <p:nvPr/>
        </p:nvSpPr>
        <p:spPr>
          <a:xfrm>
            <a:off x="624104" y="1432346"/>
            <a:ext cx="11567896" cy="3323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154" indent="-457154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Under TSMC 45nm tech-node </a:t>
            </a:r>
            <a:r>
              <a:rPr lang="en-US" sz="3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Horowitz [ISSCC’14]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66723" lvl="1" indent="-457154">
              <a:buFont typeface="Wingdings" panose="05000000000000000000" pitchFamily="2" charset="2"/>
              <a:buChar char="§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A 32-bit floating-point add: </a:t>
            </a:r>
            <a:r>
              <a:rPr lang="en-US" sz="3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0.9 </a:t>
            </a:r>
            <a:r>
              <a:rPr lang="en-US" sz="30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pJ</a:t>
            </a:r>
            <a:r>
              <a:rPr lang="en-US" sz="3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(1x),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66723" lvl="1" indent="-457154">
              <a:buFont typeface="Wingdings" panose="05000000000000000000" pitchFamily="2" charset="2"/>
              <a:buChar char="§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A 32-bit SRAM cache read-hit: </a:t>
            </a:r>
            <a:r>
              <a:rPr lang="en-US" sz="3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 </a:t>
            </a:r>
            <a:r>
              <a:rPr lang="en-US" sz="30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pJ</a:t>
            </a:r>
            <a:r>
              <a:rPr lang="en-US" sz="3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(5.6x), </a:t>
            </a:r>
          </a:p>
          <a:p>
            <a:pPr marL="1066723" lvl="1" indent="-457154">
              <a:buFont typeface="Wingdings" panose="05000000000000000000" pitchFamily="2" charset="2"/>
              <a:buChar char="§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A 32-bit DRAM memory communication: </a:t>
            </a:r>
            <a:r>
              <a:rPr lang="en-US" sz="3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640 </a:t>
            </a:r>
            <a:r>
              <a:rPr lang="en-US" sz="30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pJ</a:t>
            </a:r>
            <a:r>
              <a:rPr lang="en-US" sz="3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(710x)! </a:t>
            </a:r>
          </a:p>
          <a:p>
            <a:pPr marL="457154" indent="-457154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With new tech-node, the problem is even </a:t>
            </a:r>
            <a:r>
              <a:rPr lang="en-US" sz="3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worse!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4" indent="-457154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thirds 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3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Dally [MICRO’19], </a:t>
            </a:r>
            <a:r>
              <a:rPr lang="en-US" sz="30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Boroumand</a:t>
            </a:r>
            <a:r>
              <a:rPr lang="en-US" sz="3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 [ASPLOS’18]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) of the total system energy is spent on data movement.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A1FFB-EAC5-4DD9-AAD9-446DF95BE073}"/>
              </a:ext>
            </a:extLst>
          </p:cNvPr>
          <p:cNvSpPr/>
          <p:nvPr/>
        </p:nvSpPr>
        <p:spPr>
          <a:xfrm>
            <a:off x="0" y="2644170"/>
            <a:ext cx="12192000" cy="1569660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defTabSz="914309"/>
            <a:r>
              <a:rPr lang="en-US" sz="4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movement energy </a:t>
            </a:r>
          </a:p>
          <a:p>
            <a:pPr algn="ctr" defTabSz="914309"/>
            <a:r>
              <a:rPr lang="en-US" sz="48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dominates</a:t>
            </a:r>
            <a:r>
              <a:rPr lang="en-US" sz="4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system energy.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2A21B6D-327A-483E-AD9D-17E7B8930781}"/>
              </a:ext>
            </a:extLst>
          </p:cNvPr>
          <p:cNvCxnSpPr/>
          <p:nvPr/>
        </p:nvCxnSpPr>
        <p:spPr>
          <a:xfrm>
            <a:off x="0" y="5228966"/>
            <a:ext cx="40800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1EBB41-85CD-4284-81FB-36945DF118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18</a:t>
            </a:fld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CAF6C-2EA6-6446-BE27-6FB1E712613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5B4C1DB-E322-BA46-9364-5993F6B8B619}" type="datetime1">
              <a:rPr lang="sv-SE" smtClean="0"/>
              <a:t>2023-08-27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0165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build="p" bldLvl="2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50CA7-8DCB-40E9-8E80-F715AFEA2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105" y="261061"/>
            <a:ext cx="10943791" cy="1142851"/>
          </a:xfrm>
        </p:spPr>
        <p:txBody>
          <a:bodyPr>
            <a:normAutofit/>
          </a:bodyPr>
          <a:lstStyle/>
          <a:p>
            <a:r>
              <a:rPr lang="en-US"/>
              <a:t>Workloads Today – Server</a:t>
            </a:r>
            <a:endParaRPr lang="x-none"/>
          </a:p>
        </p:txBody>
      </p:sp>
      <p:sp>
        <p:nvSpPr>
          <p:cNvPr id="9232" name="TextBox 9231">
            <a:extLst>
              <a:ext uri="{FF2B5EF4-FFF2-40B4-BE49-F238E27FC236}">
                <a16:creationId xmlns:a16="http://schemas.microsoft.com/office/drawing/2014/main" id="{9DAFE2C9-CE28-4253-8D49-69C34C5CF019}"/>
              </a:ext>
            </a:extLst>
          </p:cNvPr>
          <p:cNvSpPr txBox="1"/>
          <p:nvPr/>
        </p:nvSpPr>
        <p:spPr>
          <a:xfrm>
            <a:off x="1871899" y="5534657"/>
            <a:ext cx="4651605" cy="101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>
              <a:defRPr/>
            </a:pPr>
            <a:r>
              <a:rPr lang="en-US" sz="24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In-Memory Data Analytics</a:t>
            </a:r>
          </a:p>
          <a:p>
            <a:pPr defTabSz="914309">
              <a:defRPr/>
            </a:pPr>
            <a:r>
              <a:rPr lang="en-US" b="1" dirty="0">
                <a:solidFill>
                  <a:srgbClr val="555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Apache’s unified analytics engine for big data</a:t>
            </a:r>
          </a:p>
        </p:txBody>
      </p:sp>
      <p:sp>
        <p:nvSpPr>
          <p:cNvPr id="9233" name="TextBox 9232">
            <a:extLst>
              <a:ext uri="{FF2B5EF4-FFF2-40B4-BE49-F238E27FC236}">
                <a16:creationId xmlns:a16="http://schemas.microsoft.com/office/drawing/2014/main" id="{D18DDDC0-3102-4C5E-BEE5-37BFD57FDAD4}"/>
              </a:ext>
            </a:extLst>
          </p:cNvPr>
          <p:cNvSpPr txBox="1"/>
          <p:nvPr/>
        </p:nvSpPr>
        <p:spPr>
          <a:xfrm>
            <a:off x="6523504" y="5548289"/>
            <a:ext cx="4468403" cy="73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09">
              <a:defRPr/>
            </a:pPr>
            <a:r>
              <a:rPr lang="en-US" sz="24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Datacenter Workloads</a:t>
            </a:r>
          </a:p>
          <a:p>
            <a:pPr defTabSz="914309">
              <a:defRPr/>
            </a:pPr>
            <a:r>
              <a:rPr lang="en-US" b="1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Google’s back-end database</a:t>
            </a:r>
          </a:p>
        </p:txBody>
      </p:sp>
      <p:sp>
        <p:nvSpPr>
          <p:cNvPr id="9235" name="TextBox 9234">
            <a:extLst>
              <a:ext uri="{FF2B5EF4-FFF2-40B4-BE49-F238E27FC236}">
                <a16:creationId xmlns:a16="http://schemas.microsoft.com/office/drawing/2014/main" id="{9B4D20B1-F0C0-4B2D-96DE-2733E604EA1D}"/>
              </a:ext>
            </a:extLst>
          </p:cNvPr>
          <p:cNvSpPr txBox="1"/>
          <p:nvPr/>
        </p:nvSpPr>
        <p:spPr>
          <a:xfrm>
            <a:off x="2136076" y="2876815"/>
            <a:ext cx="3470370" cy="101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09">
              <a:defRPr/>
            </a:pPr>
            <a:r>
              <a:rPr lang="en-US" sz="24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In-memory Databases </a:t>
            </a:r>
          </a:p>
          <a:p>
            <a:pPr defTabSz="914309">
              <a:defRPr/>
            </a:pPr>
            <a:r>
              <a:rPr lang="en-US" b="1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Apache’s in-memory </a:t>
            </a:r>
          </a:p>
          <a:p>
            <a:pPr defTabSz="914309">
              <a:defRPr/>
            </a:pPr>
            <a:r>
              <a:rPr lang="en-US" b="1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computing platform</a:t>
            </a:r>
          </a:p>
        </p:txBody>
      </p:sp>
      <p:sp>
        <p:nvSpPr>
          <p:cNvPr id="9237" name="TextBox 9236">
            <a:extLst>
              <a:ext uri="{FF2B5EF4-FFF2-40B4-BE49-F238E27FC236}">
                <a16:creationId xmlns:a16="http://schemas.microsoft.com/office/drawing/2014/main" id="{1088F091-3061-44A4-BB4E-FB3CBDE8057D}"/>
              </a:ext>
            </a:extLst>
          </p:cNvPr>
          <p:cNvSpPr txBox="1"/>
          <p:nvPr/>
        </p:nvSpPr>
        <p:spPr>
          <a:xfrm>
            <a:off x="6523504" y="2876815"/>
            <a:ext cx="3552754" cy="4616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09">
              <a:defRPr/>
            </a:pPr>
            <a:r>
              <a:rPr lang="en-US" sz="24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Graph/Tree Processing</a:t>
            </a:r>
          </a:p>
        </p:txBody>
      </p:sp>
      <p:pic>
        <p:nvPicPr>
          <p:cNvPr id="9238" name="Picture 9237">
            <a:extLst>
              <a:ext uri="{FF2B5EF4-FFF2-40B4-BE49-F238E27FC236}">
                <a16:creationId xmlns:a16="http://schemas.microsoft.com/office/drawing/2014/main" id="{974C6DA6-0902-440B-94A9-4CE550AB00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812" y="4232597"/>
            <a:ext cx="2155323" cy="1146449"/>
          </a:xfrm>
          <a:prstGeom prst="rect">
            <a:avLst/>
          </a:prstGeom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F491251A-FAE3-49F8-B893-244512893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712" y="1726618"/>
            <a:ext cx="2545523" cy="112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pbs.twimg.com/profile_images/1550954462/instagramIcon_400x400.png">
            <a:extLst>
              <a:ext uri="{FF2B5EF4-FFF2-40B4-BE49-F238E27FC236}">
                <a16:creationId xmlns:a16="http://schemas.microsoft.com/office/drawing/2014/main" id="{791525BD-749B-400D-AC61-6337DFF13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149" y="2001658"/>
            <a:ext cx="776109" cy="7761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0" descr="http://asset3.itsnicethat.com/system/files/062012/4fd07cea5c3e3c0d810000db/img_col_main/Twitternew.jpg?1354576424">
            <a:extLst>
              <a:ext uri="{FF2B5EF4-FFF2-40B4-BE49-F238E27FC236}">
                <a16:creationId xmlns:a16="http://schemas.microsoft.com/office/drawing/2014/main" id="{E440E003-3D40-49DB-ABFE-150C7540D7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04" t="20452" r="24614" b="18303"/>
          <a:stretch/>
        </p:blipFill>
        <p:spPr bwMode="auto">
          <a:xfrm>
            <a:off x="7352597" y="2066850"/>
            <a:ext cx="844216" cy="71091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http://jchutchins.net/site/wp-content/uploads/2009/06/facebook-logo.jpg">
            <a:extLst>
              <a:ext uri="{FF2B5EF4-FFF2-40B4-BE49-F238E27FC236}">
                <a16:creationId xmlns:a16="http://schemas.microsoft.com/office/drawing/2014/main" id="{4F98997A-0B02-410F-8C81-2D280E19E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8407153" y="2138250"/>
            <a:ext cx="1699714" cy="639517"/>
          </a:xfrm>
          <a:prstGeom prst="rect">
            <a:avLst/>
          </a:prstGeom>
          <a:noFill/>
        </p:spPr>
      </p:pic>
      <p:pic>
        <p:nvPicPr>
          <p:cNvPr id="2050" name="Picture 2" descr="Google Cloud Database Services | Signity Solutions">
            <a:extLst>
              <a:ext uri="{FF2B5EF4-FFF2-40B4-BE49-F238E27FC236}">
                <a16:creationId xmlns:a16="http://schemas.microsoft.com/office/drawing/2014/main" id="{FD321D17-29C2-4343-BA4B-7D37D690A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4706" y="3955958"/>
            <a:ext cx="1661191" cy="1661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F069A-AFB9-44CC-8CF4-67481A6962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19</a:t>
            </a:fld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11C74F-5615-9D41-B784-E1D6DFA4CB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D5BF33E-10FA-9040-A400-B597C6B95A39}" type="datetime1">
              <a:rPr lang="sv-SE" smtClean="0"/>
              <a:t>2023-08-27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81214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32" grpId="0"/>
      <p:bldP spid="9233" grpId="0"/>
      <p:bldP spid="9235" grpId="0"/>
      <p:bldP spid="92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5D5E9-2CD9-4257-8929-2320E1170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Why acceleration in HW?</a:t>
            </a:r>
            <a:endParaRPr lang="en-S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C5D1B-CE80-4D16-8654-5888252F3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Single-core (pre-</a:t>
            </a:r>
            <a:r>
              <a:rPr lang="en-US" sz="3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2004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Many-core (homogeneous arch, </a:t>
            </a:r>
            <a:r>
              <a:rPr lang="en-US" sz="3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2004-2015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Accelerators (heterogeneous arch, </a:t>
            </a:r>
            <a:r>
              <a:rPr lang="en-US" sz="3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2015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-now)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Determined by the following three “laws”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Moore’s law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Dennard scaling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Pollack’s rule</a:t>
            </a:r>
            <a:endParaRPr lang="en-SE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8ED29-9098-594E-9360-72388D3D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B6CFC-8A08-C44D-9554-6FDC924ABB17}" type="datetime1">
              <a:rPr lang="sv-SE" smtClean="0"/>
              <a:t>2023-08-27</a:t>
            </a:fld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3F840F-6DC1-2346-B22B-471430D5A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2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4595455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50CA7-8DCB-40E9-8E80-F715AFEA2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105" y="261061"/>
            <a:ext cx="10943791" cy="1142851"/>
          </a:xfrm>
        </p:spPr>
        <p:txBody>
          <a:bodyPr>
            <a:normAutofit/>
          </a:bodyPr>
          <a:lstStyle/>
          <a:p>
            <a:r>
              <a:rPr lang="en-US"/>
              <a:t>Workloads Today – Mobile/Desktop</a:t>
            </a:r>
            <a:endParaRPr lang="x-non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E3803D-0271-40DC-97E1-44B749603E1A}"/>
              </a:ext>
            </a:extLst>
          </p:cNvPr>
          <p:cNvSpPr/>
          <p:nvPr/>
        </p:nvSpPr>
        <p:spPr>
          <a:xfrm>
            <a:off x="8141053" y="2946188"/>
            <a:ext cx="3123793" cy="584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54" lvl="1" algn="ctr" defTabSz="914309">
              <a:defRPr/>
            </a:pPr>
            <a:r>
              <a:rPr lang="en-US" sz="32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Chrome</a:t>
            </a:r>
            <a:endParaRPr lang="en-US" sz="28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EEBF7F-4890-4052-AFC5-CF1C0A132F5C}"/>
              </a:ext>
            </a:extLst>
          </p:cNvPr>
          <p:cNvSpPr txBox="1"/>
          <p:nvPr/>
        </p:nvSpPr>
        <p:spPr>
          <a:xfrm>
            <a:off x="7988673" y="3462095"/>
            <a:ext cx="3885694" cy="461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 defTabSz="914309">
              <a:defRPr/>
            </a:pPr>
            <a:r>
              <a:rPr lang="en-US" sz="2400" b="1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Google’s web browser</a:t>
            </a:r>
            <a:endParaRPr lang="en-US" sz="2400" b="1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16" name="TextBox 9215">
            <a:extLst>
              <a:ext uri="{FF2B5EF4-FFF2-40B4-BE49-F238E27FC236}">
                <a16:creationId xmlns:a16="http://schemas.microsoft.com/office/drawing/2014/main" id="{52F90895-25FC-4C95-B161-5B6C795A2630}"/>
              </a:ext>
            </a:extLst>
          </p:cNvPr>
          <p:cNvSpPr txBox="1"/>
          <p:nvPr/>
        </p:nvSpPr>
        <p:spPr>
          <a:xfrm>
            <a:off x="327355" y="2946188"/>
            <a:ext cx="4266644" cy="584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en-US" sz="3200" b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TensorFlow Mobile</a:t>
            </a:r>
            <a:endParaRPr lang="en-US" sz="2600" b="1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217" name="Picture 9216">
            <a:extLst>
              <a:ext uri="{FF2B5EF4-FFF2-40B4-BE49-F238E27FC236}">
                <a16:creationId xmlns:a16="http://schemas.microsoft.com/office/drawing/2014/main" id="{1F7B1C51-4D1B-4E98-AED8-B4FDF95AD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0094" y="1778516"/>
            <a:ext cx="1066661" cy="1066661"/>
          </a:xfrm>
          <a:prstGeom prst="rect">
            <a:avLst/>
          </a:prstGeom>
        </p:spPr>
      </p:pic>
      <p:pic>
        <p:nvPicPr>
          <p:cNvPr id="9219" name="Picture 9218">
            <a:extLst>
              <a:ext uri="{FF2B5EF4-FFF2-40B4-BE49-F238E27FC236}">
                <a16:creationId xmlns:a16="http://schemas.microsoft.com/office/drawing/2014/main" id="{808540F8-9355-4D39-8085-8716C05B26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1157" y="1688498"/>
            <a:ext cx="1081514" cy="1156679"/>
          </a:xfrm>
          <a:prstGeom prst="rect">
            <a:avLst/>
          </a:prstGeom>
        </p:spPr>
      </p:pic>
      <p:sp>
        <p:nvSpPr>
          <p:cNvPr id="9220" name="TextBox 9219">
            <a:extLst>
              <a:ext uri="{FF2B5EF4-FFF2-40B4-BE49-F238E27FC236}">
                <a16:creationId xmlns:a16="http://schemas.microsoft.com/office/drawing/2014/main" id="{CB333BDE-4A8D-4DEE-B9E5-A7FAE1CB9881}"/>
              </a:ext>
            </a:extLst>
          </p:cNvPr>
          <p:cNvSpPr txBox="1"/>
          <p:nvPr/>
        </p:nvSpPr>
        <p:spPr>
          <a:xfrm>
            <a:off x="-167880" y="3462095"/>
            <a:ext cx="5257115" cy="830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en-US" sz="2400" b="1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Google’s machine learning framework</a:t>
            </a:r>
            <a:endParaRPr lang="en-US" sz="2400">
              <a:solidFill>
                <a:srgbClr val="59595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FDE1547-0414-403B-8E1F-DF3AA97507FA}"/>
              </a:ext>
            </a:extLst>
          </p:cNvPr>
          <p:cNvSpPr/>
          <p:nvPr/>
        </p:nvSpPr>
        <p:spPr>
          <a:xfrm>
            <a:off x="6435585" y="5678012"/>
            <a:ext cx="4114264" cy="584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54" lvl="1" algn="ctr" defTabSz="914309">
              <a:defRPr/>
            </a:pPr>
            <a:r>
              <a:rPr lang="en-US" sz="3200" b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 Playback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F4E9FF7-E03C-4B34-BC98-8C4B03C50247}"/>
              </a:ext>
            </a:extLst>
          </p:cNvPr>
          <p:cNvSpPr txBox="1"/>
          <p:nvPr/>
        </p:nvSpPr>
        <p:spPr>
          <a:xfrm>
            <a:off x="6638758" y="6164948"/>
            <a:ext cx="4292041" cy="830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en-US" sz="2400" b="1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Google’s </a:t>
            </a:r>
            <a:r>
              <a:rPr lang="en-US" sz="2400" b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 codec</a:t>
            </a:r>
            <a:r>
              <a:rPr lang="en-US" sz="2400" b="1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2400" b="1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b="1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2A8217E-EE3D-4F68-AF19-8951B67AC8E1}"/>
              </a:ext>
            </a:extLst>
          </p:cNvPr>
          <p:cNvGrpSpPr/>
          <p:nvPr/>
        </p:nvGrpSpPr>
        <p:grpSpPr>
          <a:xfrm>
            <a:off x="7883196" y="4559982"/>
            <a:ext cx="1599992" cy="1219041"/>
            <a:chOff x="5867400" y="2936553"/>
            <a:chExt cx="2057400" cy="1447800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C8F4BE28-16C1-40C8-82D1-BB9CB912B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96000" y="3927153"/>
              <a:ext cx="431470" cy="45720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CA59DA32-0259-4A5A-8274-52ACDBFAE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53200" y="3984544"/>
              <a:ext cx="1295400" cy="325214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EF624D34-6952-4FA1-85A7-1AFA4F680B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67400" y="2936553"/>
              <a:ext cx="2057400" cy="935088"/>
            </a:xfrm>
            <a:prstGeom prst="rect">
              <a:avLst/>
            </a:prstGeom>
          </p:spPr>
        </p:pic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BC710AF-2114-407A-9CCE-95931F302EE2}"/>
              </a:ext>
            </a:extLst>
          </p:cNvPr>
          <p:cNvGrpSpPr/>
          <p:nvPr/>
        </p:nvGrpSpPr>
        <p:grpSpPr>
          <a:xfrm>
            <a:off x="2978049" y="4559982"/>
            <a:ext cx="1676182" cy="1219041"/>
            <a:chOff x="5867400" y="2936553"/>
            <a:chExt cx="2057400" cy="1447800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5969095E-A783-42AF-8886-C5338619F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96000" y="3927153"/>
              <a:ext cx="431470" cy="457200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21229027-008E-43A1-A51B-12EC14FA9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53200" y="3984544"/>
              <a:ext cx="1295400" cy="325214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2FB29209-86E9-42CE-ABBF-9DC6E103A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67400" y="2936553"/>
              <a:ext cx="2057400" cy="935088"/>
            </a:xfrm>
            <a:prstGeom prst="rect">
              <a:avLst/>
            </a:prstGeom>
          </p:spPr>
        </p:pic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7593A08-0E5A-4677-BCE8-6C7C7FA48EEA}"/>
              </a:ext>
            </a:extLst>
          </p:cNvPr>
          <p:cNvSpPr/>
          <p:nvPr/>
        </p:nvSpPr>
        <p:spPr>
          <a:xfrm>
            <a:off x="1530438" y="5678012"/>
            <a:ext cx="4114264" cy="584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54" lvl="1" algn="ctr" defTabSz="914309">
              <a:defRPr/>
            </a:pPr>
            <a:r>
              <a:rPr lang="en-US" sz="3200" b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 Capture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9E91A9E-1B94-4C09-BBF6-A213F2841F0C}"/>
              </a:ext>
            </a:extLst>
          </p:cNvPr>
          <p:cNvSpPr txBox="1"/>
          <p:nvPr/>
        </p:nvSpPr>
        <p:spPr>
          <a:xfrm>
            <a:off x="1657421" y="6164948"/>
            <a:ext cx="4292041" cy="830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en-US" sz="2400" b="1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Google’s </a:t>
            </a:r>
            <a:r>
              <a:rPr lang="en-US" sz="2400" b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 codec</a:t>
            </a:r>
            <a:r>
              <a:rPr lang="en-US" sz="2400" b="1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2400" b="1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b="1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280FCC-D958-45C6-A10C-B52388B0D8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20</a:t>
            </a:fld>
            <a:endParaRPr lang="x-none"/>
          </a:p>
        </p:txBody>
      </p:sp>
      <p:pic>
        <p:nvPicPr>
          <p:cNvPr id="34" name="Picture 2" descr="Cambricon Technologies - Crunchbase Company Profile &amp; Funding">
            <a:extLst>
              <a:ext uri="{FF2B5EF4-FFF2-40B4-BE49-F238E27FC236}">
                <a16:creationId xmlns:a16="http://schemas.microsoft.com/office/drawing/2014/main" id="{EDB4E939-D9DD-499A-88DC-DF808F324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681" y="1191869"/>
            <a:ext cx="2438083" cy="2438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EF037C5-92C9-45BF-8B65-A0A432070A71}"/>
              </a:ext>
            </a:extLst>
          </p:cNvPr>
          <p:cNvSpPr txBox="1"/>
          <p:nvPr/>
        </p:nvSpPr>
        <p:spPr>
          <a:xfrm>
            <a:off x="4175703" y="2950565"/>
            <a:ext cx="4292040" cy="584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1H</a:t>
            </a:r>
            <a:endParaRPr lang="x-none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1BFAF3-CFCC-4ABC-B9AA-C2AEFE7B2FBB}"/>
              </a:ext>
            </a:extLst>
          </p:cNvPr>
          <p:cNvSpPr txBox="1"/>
          <p:nvPr/>
        </p:nvSpPr>
        <p:spPr>
          <a:xfrm>
            <a:off x="4492738" y="3440787"/>
            <a:ext cx="3885694" cy="461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 defTabSz="914309">
              <a:defRPr/>
            </a:pPr>
            <a:r>
              <a:rPr lang="en-US" sz="2400" b="1" dirty="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 processing core</a:t>
            </a:r>
            <a:endParaRPr lang="en-US" sz="2400" b="1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9BD59-3FD8-2E4A-8B90-FBD4CDB02EE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EA4D30-2A1E-1345-B743-C66EEAC34E4D}" type="datetime1">
              <a:rPr lang="sv-SE" smtClean="0"/>
              <a:t>2023-08-27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1161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0" grpId="0"/>
      <p:bldP spid="9216" grpId="0"/>
      <p:bldP spid="9220" grpId="0"/>
      <p:bldP spid="41" grpId="0"/>
      <p:bldP spid="42" grpId="0"/>
      <p:bldP spid="51" grpId="0"/>
      <p:bldP spid="52" grpId="0"/>
      <p:bldP spid="35" grpId="0"/>
      <p:bldP spid="3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E12A4-CE5B-4168-93A6-C2C91B4A6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105" y="261061"/>
            <a:ext cx="10958296" cy="1142851"/>
          </a:xfrm>
        </p:spPr>
        <p:txBody>
          <a:bodyPr>
            <a:noAutofit/>
          </a:bodyPr>
          <a:lstStyle/>
          <a:p>
            <a:r>
              <a:rPr lang="en-US" sz="4400"/>
              <a:t>Workload Characteristics on Modern CS</a:t>
            </a:r>
            <a:endParaRPr lang="x-none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B4CB8-7E1D-4EF3-8216-796E827BB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105" y="1485037"/>
            <a:ext cx="10958296" cy="5372516"/>
          </a:xfrm>
        </p:spPr>
        <p:txBody>
          <a:bodyPr>
            <a:noAutofit/>
          </a:bodyPr>
          <a:lstStyle/>
          <a:p>
            <a:r>
              <a:rPr lang="en-US" sz="4800" dirty="0"/>
              <a:t>Important workloads are </a:t>
            </a:r>
            <a:r>
              <a:rPr lang="en-US" sz="4800" dirty="0">
                <a:solidFill>
                  <a:srgbClr val="FF0000"/>
                </a:solidFill>
              </a:rPr>
              <a:t>data intensive.</a:t>
            </a:r>
          </a:p>
          <a:p>
            <a:r>
              <a:rPr lang="en-US" sz="4800" dirty="0"/>
              <a:t>They require </a:t>
            </a:r>
            <a:r>
              <a:rPr lang="en-US" sz="4800" dirty="0">
                <a:solidFill>
                  <a:srgbClr val="FF0000"/>
                </a:solidFill>
              </a:rPr>
              <a:t>rapid</a:t>
            </a:r>
            <a:r>
              <a:rPr lang="en-US" sz="4800" dirty="0"/>
              <a:t> and </a:t>
            </a:r>
            <a:r>
              <a:rPr lang="en-US" sz="4800" dirty="0">
                <a:solidFill>
                  <a:srgbClr val="FF0000"/>
                </a:solidFill>
              </a:rPr>
              <a:t>efficient</a:t>
            </a:r>
            <a:r>
              <a:rPr lang="en-US" sz="4800" dirty="0"/>
              <a:t> processing of </a:t>
            </a:r>
            <a:r>
              <a:rPr lang="en-US" sz="4800" dirty="0">
                <a:solidFill>
                  <a:srgbClr val="FF0000"/>
                </a:solidFill>
              </a:rPr>
              <a:t>large</a:t>
            </a:r>
            <a:r>
              <a:rPr lang="en-US" sz="4800" dirty="0"/>
              <a:t> amounts of data.</a:t>
            </a:r>
          </a:p>
          <a:p>
            <a:r>
              <a:rPr lang="en-US" sz="4800" dirty="0"/>
              <a:t>Since data is </a:t>
            </a:r>
            <a:r>
              <a:rPr lang="en-US" sz="4800" dirty="0">
                <a:solidFill>
                  <a:srgbClr val="FF0000"/>
                </a:solidFill>
              </a:rPr>
              <a:t>increasing</a:t>
            </a:r>
            <a:r>
              <a:rPr lang="en-US" sz="4800" dirty="0"/>
              <a:t>, we may generate more than we can process.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E5B4C-D671-4C11-B6D8-2449ABEED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21</a:t>
            </a:fld>
            <a:endParaRPr lang="x-non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B3A5AC-EB08-4FC9-AD51-02853CC7B1F3}"/>
              </a:ext>
            </a:extLst>
          </p:cNvPr>
          <p:cNvSpPr/>
          <p:nvPr/>
        </p:nvSpPr>
        <p:spPr>
          <a:xfrm>
            <a:off x="7252" y="2274989"/>
            <a:ext cx="12192000" cy="2308023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defTabSz="914309"/>
            <a:r>
              <a:rPr lang="en-US" sz="4800" b="1" dirty="0">
                <a:latin typeface="Tahoma"/>
              </a:rPr>
              <a:t>We still need to run the </a:t>
            </a:r>
            <a:r>
              <a:rPr lang="en-US" sz="4800" b="1" dirty="0">
                <a:solidFill>
                  <a:srgbClr val="FF0000"/>
                </a:solidFill>
                <a:latin typeface="Tahoma"/>
              </a:rPr>
              <a:t>data-intensive</a:t>
            </a:r>
            <a:r>
              <a:rPr lang="en-US" sz="4800" b="1" dirty="0">
                <a:latin typeface="Tahoma"/>
              </a:rPr>
              <a:t> workloads on </a:t>
            </a:r>
            <a:r>
              <a:rPr lang="en-US" sz="4800" b="1" dirty="0">
                <a:solidFill>
                  <a:srgbClr val="FF0000"/>
                </a:solidFill>
                <a:latin typeface="Tahoma"/>
              </a:rPr>
              <a:t>processor-centric</a:t>
            </a:r>
            <a:r>
              <a:rPr lang="en-US" sz="4800" b="1" dirty="0">
                <a:latin typeface="Tahoma"/>
              </a:rPr>
              <a:t> architecture.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F656D-3CE2-804F-BCAA-EEAE7F8A6EF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801DE22-BC09-0E42-8031-02BC966C07B7}" type="datetime1">
              <a:rPr lang="sv-SE" smtClean="0"/>
              <a:t>2023-08-27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235183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7A2CD-D26F-4E7F-BEC5-8B1E6E401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solve the problem?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F015F-D893-4B43-9A6F-144AB990A3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42A196-F100-42CE-9310-CACF0D421CEF}"/>
              </a:ext>
            </a:extLst>
          </p:cNvPr>
          <p:cNvSpPr/>
          <p:nvPr/>
        </p:nvSpPr>
        <p:spPr>
          <a:xfrm>
            <a:off x="7253" y="2970916"/>
            <a:ext cx="12192000" cy="2308324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defTabSz="914309"/>
            <a:endParaRPr lang="en-US" sz="4800" b="1" dirty="0">
              <a:latin typeface="Tahoma"/>
            </a:endParaRPr>
          </a:p>
          <a:p>
            <a:pPr algn="ctr" defTabSz="914309"/>
            <a:r>
              <a:rPr lang="en-US" sz="4800" b="1" dirty="0">
                <a:latin typeface="Tahoma"/>
              </a:rPr>
              <a:t>Using </a:t>
            </a:r>
            <a:r>
              <a:rPr lang="en-US" sz="4800" b="1" dirty="0">
                <a:solidFill>
                  <a:srgbClr val="FF0000"/>
                </a:solidFill>
                <a:latin typeface="Tahoma"/>
              </a:rPr>
              <a:t>accelerators!</a:t>
            </a:r>
          </a:p>
          <a:p>
            <a:pPr algn="ctr" defTabSz="914309"/>
            <a:endParaRPr lang="en-US" sz="4800" b="1" dirty="0">
              <a:solidFill>
                <a:srgbClr val="FF0000"/>
              </a:solidFill>
              <a:latin typeface="Tahoma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340DEF-668D-AE43-B8A5-84FDC5D0501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FA25BCB-0FC4-9E4B-8848-53ECF7A5D991}" type="datetime1">
              <a:rPr lang="sv-SE" smtClean="0"/>
              <a:t>2023-08-27</a:t>
            </a:fld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9C276-7B60-3744-9FAC-18607BD8C5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22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57052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7BABE-4BE3-4F76-8C5D-8A3B42D9E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Core idea: Move Logic Close to Data</a:t>
            </a:r>
            <a:endParaRPr lang="x-none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875C8A8-9E1C-4A8C-ACDF-342E74C72A62}"/>
              </a:ext>
            </a:extLst>
          </p:cNvPr>
          <p:cNvSpPr>
            <a:spLocks/>
          </p:cNvSpPr>
          <p:nvPr/>
        </p:nvSpPr>
        <p:spPr bwMode="auto">
          <a:xfrm>
            <a:off x="6599990" y="2632948"/>
            <a:ext cx="1504754" cy="1676182"/>
          </a:xfrm>
          <a:prstGeom prst="rect">
            <a:avLst/>
          </a:prstGeom>
          <a:noFill/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8F2462EC-8BB5-4DCF-B429-310C7ED921AB}"/>
              </a:ext>
            </a:extLst>
          </p:cNvPr>
          <p:cNvSpPr>
            <a:spLocks/>
          </p:cNvSpPr>
          <p:nvPr/>
        </p:nvSpPr>
        <p:spPr bwMode="auto">
          <a:xfrm>
            <a:off x="6771418" y="3674212"/>
            <a:ext cx="1155550" cy="495236"/>
          </a:xfrm>
          <a:prstGeom prst="rect">
            <a:avLst/>
          </a:prstGeom>
          <a:solidFill>
            <a:srgbClr val="E6E6E6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E72376DC-E7D1-4868-A3A2-5B5A25640E24}"/>
              </a:ext>
            </a:extLst>
          </p:cNvPr>
          <p:cNvSpPr>
            <a:spLocks/>
          </p:cNvSpPr>
          <p:nvPr/>
        </p:nvSpPr>
        <p:spPr bwMode="auto">
          <a:xfrm>
            <a:off x="7006337" y="3737704"/>
            <a:ext cx="660314" cy="476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defTabSz="457154">
              <a:lnSpc>
                <a:spcPct val="80000"/>
              </a:lnSpc>
              <a:defRPr/>
            </a:pPr>
            <a:r>
              <a:rPr lang="en-US" sz="1600">
                <a:solidFill>
                  <a:srgbClr val="000000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Myriad Pro Bold Cond" charset="0"/>
              </a:rPr>
              <a:t>Cache</a:t>
            </a:r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FB7AAD5A-48A6-49F6-8DD5-7F425FF782AA}"/>
              </a:ext>
            </a:extLst>
          </p:cNvPr>
          <p:cNvSpPr>
            <a:spLocks noChangeShapeType="1"/>
          </p:cNvSpPr>
          <p:nvPr/>
        </p:nvSpPr>
        <p:spPr bwMode="auto">
          <a:xfrm>
            <a:off x="7336494" y="4169447"/>
            <a:ext cx="0" cy="700591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8" name="Line 9">
            <a:extLst>
              <a:ext uri="{FF2B5EF4-FFF2-40B4-BE49-F238E27FC236}">
                <a16:creationId xmlns:a16="http://schemas.microsoft.com/office/drawing/2014/main" id="{5BF9BD57-0018-42AB-B4DA-9C8C5705F40E}"/>
              </a:ext>
            </a:extLst>
          </p:cNvPr>
          <p:cNvSpPr>
            <a:spLocks noChangeShapeType="1"/>
          </p:cNvSpPr>
          <p:nvPr/>
        </p:nvSpPr>
        <p:spPr bwMode="auto">
          <a:xfrm>
            <a:off x="7336494" y="3344055"/>
            <a:ext cx="0" cy="33650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FB7B090D-9E57-4C62-9BAE-D7C1595E35A3}"/>
              </a:ext>
            </a:extLst>
          </p:cNvPr>
          <p:cNvSpPr>
            <a:spLocks/>
          </p:cNvSpPr>
          <p:nvPr/>
        </p:nvSpPr>
        <p:spPr bwMode="auto">
          <a:xfrm>
            <a:off x="6758719" y="2804375"/>
            <a:ext cx="1155550" cy="546029"/>
          </a:xfrm>
          <a:prstGeom prst="rect">
            <a:avLst/>
          </a:prstGeom>
          <a:solidFill>
            <a:srgbClr val="E6E6E6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10" name="Rectangle 11">
            <a:extLst>
              <a:ext uri="{FF2B5EF4-FFF2-40B4-BE49-F238E27FC236}">
                <a16:creationId xmlns:a16="http://schemas.microsoft.com/office/drawing/2014/main" id="{D4921FA5-BBDB-4EF8-BA15-44BF9C4AEDA5}"/>
              </a:ext>
            </a:extLst>
          </p:cNvPr>
          <p:cNvSpPr>
            <a:spLocks/>
          </p:cNvSpPr>
          <p:nvPr/>
        </p:nvSpPr>
        <p:spPr bwMode="auto">
          <a:xfrm>
            <a:off x="6815986" y="2889072"/>
            <a:ext cx="1007981" cy="419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algn="ctr" defTabSz="457154">
              <a:lnSpc>
                <a:spcPct val="80000"/>
              </a:lnSpc>
              <a:defRPr/>
            </a:pPr>
            <a:r>
              <a:rPr lang="en-US" sz="1500">
                <a:solidFill>
                  <a:srgbClr val="000000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Myriad Pro Bold Cond" charset="0"/>
              </a:rPr>
              <a:t>Processor</a:t>
            </a:r>
          </a:p>
          <a:p>
            <a:pPr algn="ctr" defTabSz="457154">
              <a:lnSpc>
                <a:spcPct val="80000"/>
              </a:lnSpc>
              <a:defRPr/>
            </a:pPr>
            <a:r>
              <a:rPr lang="en-US" sz="1500">
                <a:solidFill>
                  <a:srgbClr val="000000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Myriad Pro Bold Cond" charset="0"/>
              </a:rPr>
              <a:t>Core</a:t>
            </a:r>
          </a:p>
        </p:txBody>
      </p:sp>
      <p:sp>
        <p:nvSpPr>
          <p:cNvPr id="12" name="Rectangle 13">
            <a:extLst>
              <a:ext uri="{FF2B5EF4-FFF2-40B4-BE49-F238E27FC236}">
                <a16:creationId xmlns:a16="http://schemas.microsoft.com/office/drawing/2014/main" id="{4C616244-AEAA-47E5-A6DF-3F0AD024487C}"/>
              </a:ext>
            </a:extLst>
          </p:cNvPr>
          <p:cNvSpPr>
            <a:spLocks/>
          </p:cNvSpPr>
          <p:nvPr/>
        </p:nvSpPr>
        <p:spPr bwMode="auto">
          <a:xfrm>
            <a:off x="10188255" y="2601436"/>
            <a:ext cx="1302280" cy="1676182"/>
          </a:xfrm>
          <a:prstGeom prst="rect">
            <a:avLst/>
          </a:prstGeom>
          <a:noFill/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C2A6D049-7FBF-45F3-BF65-6F5699E0BCB7}"/>
              </a:ext>
            </a:extLst>
          </p:cNvPr>
          <p:cNvSpPr>
            <a:spLocks/>
          </p:cNvSpPr>
          <p:nvPr/>
        </p:nvSpPr>
        <p:spPr bwMode="auto">
          <a:xfrm>
            <a:off x="10422284" y="2660018"/>
            <a:ext cx="945713" cy="209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defTabSz="457154">
              <a:lnSpc>
                <a:spcPct val="80000"/>
              </a:lnSpc>
              <a:defRPr/>
            </a:pPr>
            <a:r>
              <a:rPr lang="en-US" sz="1600">
                <a:solidFill>
                  <a:srgbClr val="000000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Myriad Pro Bold Cond" charset="0"/>
              </a:rPr>
              <a:t> Memory</a:t>
            </a:r>
          </a:p>
        </p:txBody>
      </p:sp>
      <p:sp>
        <p:nvSpPr>
          <p:cNvPr id="14" name="Line 15">
            <a:extLst>
              <a:ext uri="{FF2B5EF4-FFF2-40B4-BE49-F238E27FC236}">
                <a16:creationId xmlns:a16="http://schemas.microsoft.com/office/drawing/2014/main" id="{0917905E-CDD2-4E5D-B6BF-B912926103B8}"/>
              </a:ext>
            </a:extLst>
          </p:cNvPr>
          <p:cNvSpPr>
            <a:spLocks noChangeShapeType="1"/>
          </p:cNvSpPr>
          <p:nvPr/>
        </p:nvSpPr>
        <p:spPr bwMode="auto">
          <a:xfrm>
            <a:off x="9127971" y="4250614"/>
            <a:ext cx="0" cy="617777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15" name="AutoShape 16">
            <a:extLst>
              <a:ext uri="{FF2B5EF4-FFF2-40B4-BE49-F238E27FC236}">
                <a16:creationId xmlns:a16="http://schemas.microsoft.com/office/drawing/2014/main" id="{84CB4487-8179-4AD5-8F53-08AD04E88412}"/>
              </a:ext>
            </a:extLst>
          </p:cNvPr>
          <p:cNvSpPr>
            <a:spLocks/>
          </p:cNvSpPr>
          <p:nvPr/>
        </p:nvSpPr>
        <p:spPr bwMode="auto">
          <a:xfrm>
            <a:off x="6606340" y="4870039"/>
            <a:ext cx="4952851" cy="718920"/>
          </a:xfrm>
          <a:prstGeom prst="roundRect">
            <a:avLst>
              <a:gd name="adj" fmla="val 50000"/>
            </a:avLst>
          </a:prstGeom>
          <a:solidFill>
            <a:srgbClr val="CDCDC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16" name="Rectangle 17">
            <a:extLst>
              <a:ext uri="{FF2B5EF4-FFF2-40B4-BE49-F238E27FC236}">
                <a16:creationId xmlns:a16="http://schemas.microsoft.com/office/drawing/2014/main" id="{3331F0F2-9D17-4677-9662-3DD74E668EF2}"/>
              </a:ext>
            </a:extLst>
          </p:cNvPr>
          <p:cNvSpPr>
            <a:spLocks/>
          </p:cNvSpPr>
          <p:nvPr/>
        </p:nvSpPr>
        <p:spPr bwMode="auto">
          <a:xfrm>
            <a:off x="10296191" y="2893497"/>
            <a:ext cx="1092058" cy="165079"/>
          </a:xfrm>
          <a:prstGeom prst="rect">
            <a:avLst/>
          </a:prstGeom>
          <a:solidFill>
            <a:srgbClr val="CADBFE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17" name="Rectangle 18">
            <a:extLst>
              <a:ext uri="{FF2B5EF4-FFF2-40B4-BE49-F238E27FC236}">
                <a16:creationId xmlns:a16="http://schemas.microsoft.com/office/drawing/2014/main" id="{F19701B0-226A-4500-A741-E9968873E9AE}"/>
              </a:ext>
            </a:extLst>
          </p:cNvPr>
          <p:cNvSpPr>
            <a:spLocks/>
          </p:cNvSpPr>
          <p:nvPr/>
        </p:nvSpPr>
        <p:spPr bwMode="auto">
          <a:xfrm>
            <a:off x="10296191" y="3141115"/>
            <a:ext cx="1092058" cy="165079"/>
          </a:xfrm>
          <a:prstGeom prst="rect">
            <a:avLst/>
          </a:prstGeom>
          <a:solidFill>
            <a:srgbClr val="CADBFE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18" name="Rectangle 19">
            <a:extLst>
              <a:ext uri="{FF2B5EF4-FFF2-40B4-BE49-F238E27FC236}">
                <a16:creationId xmlns:a16="http://schemas.microsoft.com/office/drawing/2014/main" id="{DC58B844-C6FA-4765-AC67-26FB52DDD2C2}"/>
              </a:ext>
            </a:extLst>
          </p:cNvPr>
          <p:cNvSpPr>
            <a:spLocks/>
          </p:cNvSpPr>
          <p:nvPr/>
        </p:nvSpPr>
        <p:spPr bwMode="auto">
          <a:xfrm>
            <a:off x="10296191" y="3388733"/>
            <a:ext cx="1092058" cy="165079"/>
          </a:xfrm>
          <a:prstGeom prst="rect">
            <a:avLst/>
          </a:prstGeom>
          <a:solidFill>
            <a:srgbClr val="CADBFE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19" name="Rectangle 20">
            <a:extLst>
              <a:ext uri="{FF2B5EF4-FFF2-40B4-BE49-F238E27FC236}">
                <a16:creationId xmlns:a16="http://schemas.microsoft.com/office/drawing/2014/main" id="{44A2220D-3707-4922-96D4-D7CFC4ABEEF4}"/>
              </a:ext>
            </a:extLst>
          </p:cNvPr>
          <p:cNvSpPr>
            <a:spLocks/>
          </p:cNvSpPr>
          <p:nvPr/>
        </p:nvSpPr>
        <p:spPr bwMode="auto">
          <a:xfrm>
            <a:off x="10296191" y="3636351"/>
            <a:ext cx="1092058" cy="165079"/>
          </a:xfrm>
          <a:prstGeom prst="rect">
            <a:avLst/>
          </a:prstGeom>
          <a:solidFill>
            <a:srgbClr val="CADBFE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20" name="Rectangle 21">
            <a:extLst>
              <a:ext uri="{FF2B5EF4-FFF2-40B4-BE49-F238E27FC236}">
                <a16:creationId xmlns:a16="http://schemas.microsoft.com/office/drawing/2014/main" id="{EB5EED72-2CE2-4C16-A28C-DE5FC0CF821D}"/>
              </a:ext>
            </a:extLst>
          </p:cNvPr>
          <p:cNvSpPr>
            <a:spLocks/>
          </p:cNvSpPr>
          <p:nvPr/>
        </p:nvSpPr>
        <p:spPr bwMode="auto">
          <a:xfrm>
            <a:off x="10296191" y="3883969"/>
            <a:ext cx="1092058" cy="165079"/>
          </a:xfrm>
          <a:prstGeom prst="rect">
            <a:avLst/>
          </a:prstGeom>
          <a:solidFill>
            <a:srgbClr val="CADBFE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26" name="Rectangle 27">
            <a:extLst>
              <a:ext uri="{FF2B5EF4-FFF2-40B4-BE49-F238E27FC236}">
                <a16:creationId xmlns:a16="http://schemas.microsoft.com/office/drawing/2014/main" id="{C828E99C-5054-4D13-AEAD-EF8C7B28DB5E}"/>
              </a:ext>
            </a:extLst>
          </p:cNvPr>
          <p:cNvSpPr>
            <a:spLocks/>
          </p:cNvSpPr>
          <p:nvPr/>
        </p:nvSpPr>
        <p:spPr bwMode="auto">
          <a:xfrm>
            <a:off x="6860306" y="3978972"/>
            <a:ext cx="977773" cy="146031"/>
          </a:xfrm>
          <a:prstGeom prst="rect">
            <a:avLst/>
          </a:prstGeom>
          <a:solidFill>
            <a:srgbClr val="FD9A00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29" name="Freeform 30">
            <a:extLst>
              <a:ext uri="{FF2B5EF4-FFF2-40B4-BE49-F238E27FC236}">
                <a16:creationId xmlns:a16="http://schemas.microsoft.com/office/drawing/2014/main" id="{5DEBEC6C-4791-425B-9513-E8EEE3DD87B3}"/>
              </a:ext>
            </a:extLst>
          </p:cNvPr>
          <p:cNvSpPr>
            <a:spLocks/>
          </p:cNvSpPr>
          <p:nvPr/>
        </p:nvSpPr>
        <p:spPr bwMode="auto">
          <a:xfrm>
            <a:off x="7095276" y="3365756"/>
            <a:ext cx="2334693" cy="2079206"/>
          </a:xfrm>
          <a:custGeom>
            <a:avLst/>
            <a:gdLst>
              <a:gd name="T0" fmla="*/ 21600 w 21600"/>
              <a:gd name="T1" fmla="*/ 12000 h 21600"/>
              <a:gd name="T2" fmla="*/ 21600 w 21600"/>
              <a:gd name="T3" fmla="*/ 21600 h 21600"/>
              <a:gd name="T4" fmla="*/ 0 w 21600"/>
              <a:gd name="T5" fmla="*/ 21600 h 21600"/>
              <a:gd name="T6" fmla="*/ 0 w 21600"/>
              <a:gd name="T7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1200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</a:path>
            </a:pathLst>
          </a:custGeom>
          <a:noFill/>
          <a:ln w="101600" cap="flat">
            <a:solidFill>
              <a:srgbClr val="0070C0"/>
            </a:solidFill>
            <a:prstDash val="solid"/>
            <a:miter lim="800000"/>
            <a:headEnd type="none" w="med" len="med"/>
            <a:tailEnd type="triangle" w="med" len="med"/>
          </a:ln>
          <a:effectLst>
            <a:outerShdw blurRad="76200" dist="380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31" name="Rectangle 31">
            <a:extLst>
              <a:ext uri="{FF2B5EF4-FFF2-40B4-BE49-F238E27FC236}">
                <a16:creationId xmlns:a16="http://schemas.microsoft.com/office/drawing/2014/main" id="{498DE8F8-A7B2-4DFC-8E4E-B84D8D7CAB91}"/>
              </a:ext>
            </a:extLst>
          </p:cNvPr>
          <p:cNvSpPr>
            <a:spLocks/>
          </p:cNvSpPr>
          <p:nvPr/>
        </p:nvSpPr>
        <p:spPr bwMode="auto">
          <a:xfrm>
            <a:off x="8624988" y="2639420"/>
            <a:ext cx="1005967" cy="952893"/>
          </a:xfrm>
          <a:prstGeom prst="rect">
            <a:avLst/>
          </a:prstGeom>
          <a:solidFill>
            <a:srgbClr val="FD9A00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457154">
              <a:defRPr/>
            </a:pPr>
            <a:r>
              <a:rPr lang="en-US">
                <a:solidFill>
                  <a:srgbClr val="000000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</a:rPr>
              <a:t>Compute</a:t>
            </a:r>
          </a:p>
          <a:p>
            <a:pPr algn="ctr" defTabSz="457154">
              <a:defRPr/>
            </a:pPr>
            <a:r>
              <a:rPr lang="en-US">
                <a:solidFill>
                  <a:srgbClr val="000000"/>
                </a:solidFill>
                <a:latin typeface="Arial" panose="020B0604020202020204" pitchFamily="34" charset="0"/>
                <a:ea typeface="ヒラギノ角ゴ ProN W6"/>
                <a:cs typeface="Arial" panose="020B0604020202020204" pitchFamily="34" charset="0"/>
              </a:rPr>
              <a:t>Logic</a:t>
            </a:r>
          </a:p>
        </p:txBody>
      </p:sp>
      <p:sp>
        <p:nvSpPr>
          <p:cNvPr id="32" name="Freeform 32">
            <a:extLst>
              <a:ext uri="{FF2B5EF4-FFF2-40B4-BE49-F238E27FC236}">
                <a16:creationId xmlns:a16="http://schemas.microsoft.com/office/drawing/2014/main" id="{D0DE42C0-F620-4C0A-A51C-80F7B1C8DB8D}"/>
              </a:ext>
            </a:extLst>
          </p:cNvPr>
          <p:cNvSpPr>
            <a:spLocks/>
          </p:cNvSpPr>
          <p:nvPr/>
        </p:nvSpPr>
        <p:spPr bwMode="auto">
          <a:xfrm>
            <a:off x="7540737" y="3365756"/>
            <a:ext cx="1409455" cy="1749247"/>
          </a:xfrm>
          <a:custGeom>
            <a:avLst/>
            <a:gdLst>
              <a:gd name="T0" fmla="*/ 21600 w 21600"/>
              <a:gd name="T1" fmla="*/ 15330 h 21600"/>
              <a:gd name="T2" fmla="*/ 21600 w 21600"/>
              <a:gd name="T3" fmla="*/ 21600 h 21600"/>
              <a:gd name="T4" fmla="*/ 0 w 21600"/>
              <a:gd name="T5" fmla="*/ 21600 h 21600"/>
              <a:gd name="T6" fmla="*/ 0 w 21600"/>
              <a:gd name="T7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1533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</a:path>
            </a:pathLst>
          </a:custGeom>
          <a:noFill/>
          <a:ln w="101600" cap="flat">
            <a:solidFill>
              <a:srgbClr val="0070C0"/>
            </a:solidFill>
            <a:prstDash val="solid"/>
            <a:miter lim="800000"/>
            <a:headEnd type="triangle" w="med" len="med"/>
            <a:tailEnd type="none" w="med" len="med"/>
          </a:ln>
          <a:effectLst>
            <a:outerShdw blurRad="76200" dist="380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33" name="Rectangle 33">
            <a:extLst>
              <a:ext uri="{FF2B5EF4-FFF2-40B4-BE49-F238E27FC236}">
                <a16:creationId xmlns:a16="http://schemas.microsoft.com/office/drawing/2014/main" id="{D84491E5-9997-40AE-B6DC-7A020786ADAD}"/>
              </a:ext>
            </a:extLst>
          </p:cNvPr>
          <p:cNvSpPr>
            <a:spLocks/>
          </p:cNvSpPr>
          <p:nvPr/>
        </p:nvSpPr>
        <p:spPr bwMode="auto">
          <a:xfrm>
            <a:off x="8031258" y="4908058"/>
            <a:ext cx="1247661" cy="167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defTabSz="457154">
              <a:lnSpc>
                <a:spcPct val="80000"/>
              </a:lnSpc>
              <a:defRPr/>
            </a:pPr>
            <a:r>
              <a:rPr lang="en-US" sz="1300">
                <a:solidFill>
                  <a:srgbClr val="0070C0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Myriad Pro Bold Cond" charset="0"/>
              </a:rPr>
              <a:t>Request</a:t>
            </a:r>
          </a:p>
        </p:txBody>
      </p:sp>
      <p:sp>
        <p:nvSpPr>
          <p:cNvPr id="34" name="Rectangle 35">
            <a:extLst>
              <a:ext uri="{FF2B5EF4-FFF2-40B4-BE49-F238E27FC236}">
                <a16:creationId xmlns:a16="http://schemas.microsoft.com/office/drawing/2014/main" id="{D4944F77-8F2F-4661-8CF1-86092F8405AB}"/>
              </a:ext>
            </a:extLst>
          </p:cNvPr>
          <p:cNvSpPr>
            <a:spLocks/>
          </p:cNvSpPr>
          <p:nvPr/>
        </p:nvSpPr>
        <p:spPr bwMode="auto">
          <a:xfrm>
            <a:off x="8035976" y="5190995"/>
            <a:ext cx="1212692" cy="253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defTabSz="457154">
              <a:lnSpc>
                <a:spcPct val="80000"/>
              </a:lnSpc>
              <a:defRPr/>
            </a:pPr>
            <a:r>
              <a:rPr lang="en-US" sz="1400">
                <a:solidFill>
                  <a:srgbClr val="0070C0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Myriad Pro Bold Cond" charset="0"/>
              </a:rPr>
              <a:t>Reply</a:t>
            </a:r>
          </a:p>
        </p:txBody>
      </p:sp>
      <p:sp>
        <p:nvSpPr>
          <p:cNvPr id="11" name="Rectangle 12">
            <a:extLst>
              <a:ext uri="{FF2B5EF4-FFF2-40B4-BE49-F238E27FC236}">
                <a16:creationId xmlns:a16="http://schemas.microsoft.com/office/drawing/2014/main" id="{F887589D-B22D-4545-AE0D-9E48CC6A0269}"/>
              </a:ext>
            </a:extLst>
          </p:cNvPr>
          <p:cNvSpPr>
            <a:spLocks/>
          </p:cNvSpPr>
          <p:nvPr/>
        </p:nvSpPr>
        <p:spPr bwMode="auto">
          <a:xfrm>
            <a:off x="10296191" y="5156538"/>
            <a:ext cx="1212692" cy="253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defTabSz="457154">
              <a:lnSpc>
                <a:spcPct val="80000"/>
              </a:lnSpc>
              <a:defRPr/>
            </a:pPr>
            <a:r>
              <a:rPr lang="en-US" sz="1600">
                <a:solidFill>
                  <a:srgbClr val="000000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Myriad Pro Bold Cond" charset="0"/>
              </a:rPr>
              <a:t> Interconnect</a:t>
            </a:r>
          </a:p>
        </p:txBody>
      </p:sp>
      <p:sp>
        <p:nvSpPr>
          <p:cNvPr id="49" name="Arrow: Left-Right 48">
            <a:extLst>
              <a:ext uri="{FF2B5EF4-FFF2-40B4-BE49-F238E27FC236}">
                <a16:creationId xmlns:a16="http://schemas.microsoft.com/office/drawing/2014/main" id="{F3270FDB-EBCD-45F5-9008-117A982C83C5}"/>
              </a:ext>
            </a:extLst>
          </p:cNvPr>
          <p:cNvSpPr/>
          <p:nvPr/>
        </p:nvSpPr>
        <p:spPr>
          <a:xfrm>
            <a:off x="9655288" y="2972358"/>
            <a:ext cx="530905" cy="29206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Rounded Rectangle 34">
            <a:extLst>
              <a:ext uri="{FF2B5EF4-FFF2-40B4-BE49-F238E27FC236}">
                <a16:creationId xmlns:a16="http://schemas.microsoft.com/office/drawing/2014/main" id="{4734F3C3-FEFC-4BCA-A390-62576110DB74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9038506" y="1911090"/>
            <a:ext cx="1933392" cy="3107977"/>
          </a:xfrm>
          <a:prstGeom prst="roundRect">
            <a:avLst>
              <a:gd name="adj" fmla="val 16667"/>
            </a:avLst>
          </a:prstGeom>
          <a:noFill/>
          <a:ln w="1905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8" tIns="45714" rIns="91428" bIns="45714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86" name="Rectangle 27">
            <a:extLst>
              <a:ext uri="{FF2B5EF4-FFF2-40B4-BE49-F238E27FC236}">
                <a16:creationId xmlns:a16="http://schemas.microsoft.com/office/drawing/2014/main" id="{48AC5719-700D-4B4C-8A30-E89764ADF9F7}"/>
              </a:ext>
            </a:extLst>
          </p:cNvPr>
          <p:cNvSpPr>
            <a:spLocks/>
          </p:cNvSpPr>
          <p:nvPr/>
        </p:nvSpPr>
        <p:spPr bwMode="auto">
          <a:xfrm>
            <a:off x="8624988" y="4115449"/>
            <a:ext cx="977773" cy="146031"/>
          </a:xfrm>
          <a:prstGeom prst="rect">
            <a:avLst/>
          </a:prstGeom>
          <a:solidFill>
            <a:srgbClr val="FD9A00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87" name="Arrow: Left-Right 86">
            <a:extLst>
              <a:ext uri="{FF2B5EF4-FFF2-40B4-BE49-F238E27FC236}">
                <a16:creationId xmlns:a16="http://schemas.microsoft.com/office/drawing/2014/main" id="{C328A05E-9C4E-4C4E-BB80-AE3EDD4DC03C}"/>
              </a:ext>
            </a:extLst>
          </p:cNvPr>
          <p:cNvSpPr/>
          <p:nvPr/>
        </p:nvSpPr>
        <p:spPr>
          <a:xfrm rot="16200000">
            <a:off x="8872441" y="3706412"/>
            <a:ext cx="503053" cy="29206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Rectangle 14">
            <a:extLst>
              <a:ext uri="{FF2B5EF4-FFF2-40B4-BE49-F238E27FC236}">
                <a16:creationId xmlns:a16="http://schemas.microsoft.com/office/drawing/2014/main" id="{8DBD3DD4-AE8C-4732-9B17-329C79EC5A9A}"/>
              </a:ext>
            </a:extLst>
          </p:cNvPr>
          <p:cNvSpPr>
            <a:spLocks/>
          </p:cNvSpPr>
          <p:nvPr/>
        </p:nvSpPr>
        <p:spPr bwMode="auto">
          <a:xfrm>
            <a:off x="9642428" y="4084244"/>
            <a:ext cx="396018" cy="209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pPr defTabSz="457154">
              <a:lnSpc>
                <a:spcPct val="80000"/>
              </a:lnSpc>
              <a:defRPr/>
            </a:pPr>
            <a:r>
              <a:rPr lang="en-US" sz="1600">
                <a:solidFill>
                  <a:srgbClr val="000000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  <a:sym typeface="Myriad Pro Bold Cond" charset="0"/>
              </a:rPr>
              <a:t>Ctrl.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A9A6CC3A-ABED-468D-A8C9-B3C9A9930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105" y="1709596"/>
            <a:ext cx="5751187" cy="47450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“Move logic close to data”</a:t>
            </a:r>
          </a:p>
          <a:p>
            <a:pPr marL="990487" lvl="1" indent="-457154">
              <a:buFont typeface="+mj-lt"/>
              <a:buAutoNum type="arabicPeriod"/>
            </a:pPr>
            <a:r>
              <a:rPr lang="en-US" dirty="0"/>
              <a:t>Put </a:t>
            </a:r>
            <a:r>
              <a:rPr lang="en-US" dirty="0">
                <a:solidFill>
                  <a:srgbClr val="0070C0"/>
                </a:solidFill>
              </a:rPr>
              <a:t>compute logic </a:t>
            </a:r>
            <a:r>
              <a:rPr lang="en-US" dirty="0"/>
              <a:t>close to memory.</a:t>
            </a:r>
          </a:p>
          <a:p>
            <a:pPr marL="990487" lvl="1" indent="-457154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>
                <a:solidFill>
                  <a:srgbClr val="0070C0"/>
                </a:solidFill>
              </a:rPr>
              <a:t>memory</a:t>
            </a:r>
            <a:r>
              <a:rPr lang="en-US" dirty="0"/>
              <a:t> to compute.</a:t>
            </a:r>
          </a:p>
          <a:p>
            <a:pPr marL="0" indent="0">
              <a:buNone/>
            </a:pPr>
            <a:r>
              <a:rPr lang="en-US" dirty="0"/>
              <a:t>To compute, </a:t>
            </a:r>
          </a:p>
          <a:p>
            <a:pPr marL="990487" lvl="1" indent="-457154"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Send</a:t>
            </a:r>
            <a:r>
              <a:rPr lang="en-US" dirty="0"/>
              <a:t> computing requests to the remote compute logic</a:t>
            </a:r>
          </a:p>
          <a:p>
            <a:pPr marL="990487" lvl="1" indent="-457154"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Get</a:t>
            </a:r>
            <a:r>
              <a:rPr lang="en-US" dirty="0"/>
              <a:t> the results back</a:t>
            </a:r>
          </a:p>
        </p:txBody>
      </p:sp>
      <p:sp>
        <p:nvSpPr>
          <p:cNvPr id="52" name="Line 15">
            <a:extLst>
              <a:ext uri="{FF2B5EF4-FFF2-40B4-BE49-F238E27FC236}">
                <a16:creationId xmlns:a16="http://schemas.microsoft.com/office/drawing/2014/main" id="{8D84CA82-75BB-40C8-B4A4-9FF8EAD039D6}"/>
              </a:ext>
            </a:extLst>
          </p:cNvPr>
          <p:cNvSpPr>
            <a:spLocks noChangeShapeType="1"/>
          </p:cNvSpPr>
          <p:nvPr/>
        </p:nvSpPr>
        <p:spPr bwMode="auto">
          <a:xfrm>
            <a:off x="10770550" y="4261480"/>
            <a:ext cx="0" cy="617777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457154">
              <a:defRPr/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ヒラギノ角ゴ ProN W6"/>
              <a:cs typeface="Arial" panose="020B0604020202020204" pitchFamily="34" charset="0"/>
            </a:endParaRPr>
          </a:p>
        </p:txBody>
      </p:sp>
      <p:sp>
        <p:nvSpPr>
          <p:cNvPr id="3" name="Rectangle 17">
            <a:extLst>
              <a:ext uri="{FF2B5EF4-FFF2-40B4-BE49-F238E27FC236}">
                <a16:creationId xmlns:a16="http://schemas.microsoft.com/office/drawing/2014/main" id="{71A5469A-D48B-40BC-A72B-1B5FCE44E378}"/>
              </a:ext>
            </a:extLst>
          </p:cNvPr>
          <p:cNvSpPr>
            <a:spLocks/>
          </p:cNvSpPr>
          <p:nvPr/>
        </p:nvSpPr>
        <p:spPr bwMode="auto">
          <a:xfrm>
            <a:off x="10296191" y="2897639"/>
            <a:ext cx="1092058" cy="165079"/>
          </a:xfrm>
          <a:prstGeom prst="rect">
            <a:avLst/>
          </a:prstGeom>
          <a:solidFill>
            <a:srgbClr val="FD9A00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/>
            <a:endParaRPr lang="en-US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18">
            <a:extLst>
              <a:ext uri="{FF2B5EF4-FFF2-40B4-BE49-F238E27FC236}">
                <a16:creationId xmlns:a16="http://schemas.microsoft.com/office/drawing/2014/main" id="{4F0EE808-80C0-4D97-A72F-36758C4E392E}"/>
              </a:ext>
            </a:extLst>
          </p:cNvPr>
          <p:cNvSpPr>
            <a:spLocks/>
          </p:cNvSpPr>
          <p:nvPr/>
        </p:nvSpPr>
        <p:spPr bwMode="auto">
          <a:xfrm>
            <a:off x="10296191" y="3145257"/>
            <a:ext cx="1092058" cy="165079"/>
          </a:xfrm>
          <a:prstGeom prst="rect">
            <a:avLst/>
          </a:prstGeom>
          <a:solidFill>
            <a:srgbClr val="FD9A00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/>
            <a:endParaRPr lang="en-US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2D05DE71-D190-4177-AD1C-1341D3FA259D}"/>
              </a:ext>
            </a:extLst>
          </p:cNvPr>
          <p:cNvSpPr>
            <a:spLocks/>
          </p:cNvSpPr>
          <p:nvPr/>
        </p:nvSpPr>
        <p:spPr bwMode="auto">
          <a:xfrm>
            <a:off x="10296191" y="3392874"/>
            <a:ext cx="1092058" cy="165079"/>
          </a:xfrm>
          <a:prstGeom prst="rect">
            <a:avLst/>
          </a:prstGeom>
          <a:solidFill>
            <a:srgbClr val="FD9A00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/>
            <a:endParaRPr lang="en-US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0">
            <a:extLst>
              <a:ext uri="{FF2B5EF4-FFF2-40B4-BE49-F238E27FC236}">
                <a16:creationId xmlns:a16="http://schemas.microsoft.com/office/drawing/2014/main" id="{7F34BA9C-1EBA-4278-B386-80645763C16C}"/>
              </a:ext>
            </a:extLst>
          </p:cNvPr>
          <p:cNvSpPr>
            <a:spLocks/>
          </p:cNvSpPr>
          <p:nvPr/>
        </p:nvSpPr>
        <p:spPr bwMode="auto">
          <a:xfrm>
            <a:off x="10296191" y="3640492"/>
            <a:ext cx="1092058" cy="165079"/>
          </a:xfrm>
          <a:prstGeom prst="rect">
            <a:avLst/>
          </a:prstGeom>
          <a:solidFill>
            <a:srgbClr val="FD9A00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/>
            <a:endParaRPr lang="en-US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1">
            <a:extLst>
              <a:ext uri="{FF2B5EF4-FFF2-40B4-BE49-F238E27FC236}">
                <a16:creationId xmlns:a16="http://schemas.microsoft.com/office/drawing/2014/main" id="{E4DFAF2A-1416-49C9-8C96-8397CDB7BBC4}"/>
              </a:ext>
            </a:extLst>
          </p:cNvPr>
          <p:cNvSpPr>
            <a:spLocks/>
          </p:cNvSpPr>
          <p:nvPr/>
        </p:nvSpPr>
        <p:spPr bwMode="auto">
          <a:xfrm>
            <a:off x="10296191" y="3888110"/>
            <a:ext cx="1092058" cy="165079"/>
          </a:xfrm>
          <a:prstGeom prst="rect">
            <a:avLst/>
          </a:prstGeom>
          <a:solidFill>
            <a:srgbClr val="FD9A00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defTabSz="457154"/>
            <a:endParaRPr lang="en-US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BE42D334-7F53-4A4F-A0E5-3297A33DFE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23</a:t>
            </a:fld>
            <a:endParaRPr lang="x-none"/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C3E08C27-F9C3-4948-97DA-29DB9C06361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0F83189-1DA4-154B-B8EC-9C01D4F40300}" type="datetime1">
              <a:rPr lang="sv-SE" smtClean="0"/>
              <a:t>2023-08-27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7339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6" grpId="0" animBg="1"/>
      <p:bldP spid="29" grpId="0" animBg="1"/>
      <p:bldP spid="31" grpId="0" animBg="1"/>
      <p:bldP spid="32" grpId="0" animBg="1"/>
      <p:bldP spid="33" grpId="0"/>
      <p:bldP spid="34" grpId="0" autoUpdateAnimBg="0"/>
      <p:bldP spid="49" grpId="0" animBg="1"/>
      <p:bldP spid="53" grpId="0" animBg="1"/>
      <p:bldP spid="86" grpId="0" animBg="1"/>
      <p:bldP spid="87" grpId="0" animBg="1"/>
      <p:bldP spid="88" grpId="0"/>
      <p:bldP spid="3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52CBD-1BE7-494B-A8B6-516A247E3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105" y="261061"/>
            <a:ext cx="10958296" cy="1142851"/>
          </a:xfrm>
        </p:spPr>
        <p:txBody>
          <a:bodyPr>
            <a:noAutofit/>
          </a:bodyPr>
          <a:lstStyle/>
          <a:p>
            <a:r>
              <a:rPr lang="en-US" sz="4000" dirty="0"/>
              <a:t>Move Logic Close to Data – Related Works</a:t>
            </a:r>
            <a:endParaRPr lang="x-non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9797B-497F-4604-BDB8-67192C58E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105" y="1403912"/>
            <a:ext cx="10958296" cy="5453642"/>
          </a:xfrm>
        </p:spPr>
        <p:txBody>
          <a:bodyPr>
            <a:noAutofit/>
          </a:bodyPr>
          <a:lstStyle/>
          <a:p>
            <a:r>
              <a:rPr lang="en-US" sz="2600" dirty="0"/>
              <a:t>Acceleration using </a:t>
            </a:r>
            <a:r>
              <a:rPr lang="en-US" sz="2600" dirty="0">
                <a:solidFill>
                  <a:srgbClr val="0070C0"/>
                </a:solidFill>
              </a:rPr>
              <a:t>heterogeneous architecture (</a:t>
            </a:r>
            <a:r>
              <a:rPr lang="en-US" sz="2600" dirty="0">
                <a:solidFill>
                  <a:srgbClr val="FF0000"/>
                </a:solidFill>
              </a:rPr>
              <a:t>FPGAs</a:t>
            </a:r>
            <a:r>
              <a:rPr lang="en-US" sz="2600" dirty="0">
                <a:solidFill>
                  <a:srgbClr val="0070C0"/>
                </a:solidFill>
              </a:rPr>
              <a:t> or ASIC)</a:t>
            </a:r>
            <a:endParaRPr lang="en-US" sz="2600" dirty="0"/>
          </a:p>
          <a:p>
            <a:pPr lvl="1"/>
            <a:r>
              <a:rPr lang="en-US" sz="2600" dirty="0"/>
              <a:t>Google’s TPU </a:t>
            </a:r>
            <a:r>
              <a:rPr lang="en-US" sz="2600" dirty="0">
                <a:solidFill>
                  <a:srgbClr val="0070C0"/>
                </a:solidFill>
              </a:rPr>
              <a:t>[1]</a:t>
            </a:r>
            <a:r>
              <a:rPr lang="en-US" sz="2600" dirty="0"/>
              <a:t>, Nvidia Tesla P100 </a:t>
            </a:r>
            <a:r>
              <a:rPr lang="en-US" sz="2600" dirty="0">
                <a:solidFill>
                  <a:srgbClr val="0070C0"/>
                </a:solidFill>
              </a:rPr>
              <a:t>[2]</a:t>
            </a:r>
            <a:r>
              <a:rPr lang="en-US" sz="2600" dirty="0"/>
              <a:t>, </a:t>
            </a:r>
            <a:br>
              <a:rPr lang="en-US" sz="2600" dirty="0"/>
            </a:br>
            <a:r>
              <a:rPr lang="en-US" sz="2600" dirty="0"/>
              <a:t>Google’s Pixel Visual Core (PVC) </a:t>
            </a:r>
            <a:r>
              <a:rPr lang="en-US" sz="2600" dirty="0">
                <a:solidFill>
                  <a:srgbClr val="0070C0"/>
                </a:solidFill>
              </a:rPr>
              <a:t>[3]</a:t>
            </a:r>
          </a:p>
          <a:p>
            <a:pPr lvl="1"/>
            <a:r>
              <a:rPr lang="en-US" sz="2600" dirty="0" err="1"/>
              <a:t>Cambricon’s</a:t>
            </a:r>
            <a:r>
              <a:rPr lang="en-US" sz="2600" dirty="0"/>
              <a:t> </a:t>
            </a:r>
            <a:r>
              <a:rPr lang="en-US" sz="2600" dirty="0" err="1"/>
              <a:t>eDRAM</a:t>
            </a:r>
            <a:r>
              <a:rPr lang="en-US" sz="2600" dirty="0"/>
              <a:t> based CNN acceleration </a:t>
            </a:r>
            <a:r>
              <a:rPr lang="en-US" sz="2600" dirty="0">
                <a:solidFill>
                  <a:srgbClr val="0070C0"/>
                </a:solidFill>
              </a:rPr>
              <a:t>[4]</a:t>
            </a:r>
          </a:p>
          <a:p>
            <a:pPr lvl="1"/>
            <a:r>
              <a:rPr lang="en-US" sz="2600" dirty="0"/>
              <a:t>Hardware based graph analytic </a:t>
            </a:r>
            <a:r>
              <a:rPr lang="en-US" sz="2600" dirty="0">
                <a:solidFill>
                  <a:srgbClr val="0070C0"/>
                </a:solidFill>
              </a:rPr>
              <a:t>[5]</a:t>
            </a:r>
          </a:p>
          <a:p>
            <a:r>
              <a:rPr lang="en-US" sz="2600" dirty="0"/>
              <a:t>Processing data where it </a:t>
            </a:r>
            <a:r>
              <a:rPr lang="en-US" sz="2600" dirty="0">
                <a:solidFill>
                  <a:srgbClr val="0070C0"/>
                </a:solidFill>
              </a:rPr>
              <a:t>resides</a:t>
            </a:r>
            <a:r>
              <a:rPr lang="en-US" sz="2600" dirty="0"/>
              <a:t> </a:t>
            </a:r>
          </a:p>
          <a:p>
            <a:pPr lvl="1"/>
            <a:r>
              <a:rPr lang="en-US" sz="2600" dirty="0"/>
              <a:t>Processing-in-memory (PIM) </a:t>
            </a:r>
            <a:r>
              <a:rPr lang="en-US" sz="2600" dirty="0">
                <a:solidFill>
                  <a:srgbClr val="0070C0"/>
                </a:solidFill>
              </a:rPr>
              <a:t>[6,7]</a:t>
            </a:r>
          </a:p>
          <a:p>
            <a:pPr lvl="1"/>
            <a:r>
              <a:rPr lang="en-US" sz="2600" dirty="0"/>
              <a:t>Processing-in-storage </a:t>
            </a:r>
            <a:r>
              <a:rPr lang="en-US" sz="2600" dirty="0">
                <a:solidFill>
                  <a:srgbClr val="0070C0"/>
                </a:solidFill>
              </a:rPr>
              <a:t>[8]</a:t>
            </a:r>
          </a:p>
          <a:p>
            <a:r>
              <a:rPr lang="en-US" sz="2600" dirty="0">
                <a:solidFill>
                  <a:srgbClr val="0070C0"/>
                </a:solidFill>
              </a:rPr>
              <a:t>Low-latency</a:t>
            </a:r>
            <a:r>
              <a:rPr lang="en-US" sz="2600" dirty="0"/>
              <a:t> and </a:t>
            </a:r>
            <a:r>
              <a:rPr lang="en-US" sz="2600" dirty="0">
                <a:solidFill>
                  <a:srgbClr val="0070C0"/>
                </a:solidFill>
              </a:rPr>
              <a:t>low-energy</a:t>
            </a:r>
            <a:r>
              <a:rPr lang="en-US" sz="2600" dirty="0"/>
              <a:t> data access</a:t>
            </a:r>
          </a:p>
          <a:p>
            <a:pPr lvl="1"/>
            <a:r>
              <a:rPr lang="en-US" sz="2600" dirty="0"/>
              <a:t>Near-memory acceleration </a:t>
            </a:r>
            <a:r>
              <a:rPr lang="en-US" sz="2600" dirty="0">
                <a:solidFill>
                  <a:srgbClr val="0070C0"/>
                </a:solidFill>
              </a:rPr>
              <a:t>[9]</a:t>
            </a:r>
          </a:p>
          <a:p>
            <a:pPr lvl="1"/>
            <a:r>
              <a:rPr lang="en-US" sz="2600" dirty="0"/>
              <a:t>Intelligent DRAM controller </a:t>
            </a:r>
            <a:r>
              <a:rPr lang="en-US" sz="2600" dirty="0">
                <a:solidFill>
                  <a:srgbClr val="0070C0"/>
                </a:solidFill>
              </a:rPr>
              <a:t>[10]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4C5A08-7E5C-4BFA-BF05-ED5EFC437E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24</a:t>
            </a:fld>
            <a:endParaRPr lang="x-non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70BAE6-E12D-406D-A994-FE4B5E41320E}"/>
              </a:ext>
            </a:extLst>
          </p:cNvPr>
          <p:cNvSpPr txBox="1"/>
          <p:nvPr/>
        </p:nvSpPr>
        <p:spPr>
          <a:xfrm>
            <a:off x="7296093" y="4303342"/>
            <a:ext cx="4895907" cy="255421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have witnessed a large body of research on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“Move logic close to data”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including</a:t>
            </a:r>
          </a:p>
          <a:p>
            <a:pPr marL="457154" indent="-457154">
              <a:buFont typeface="+mj-lt"/>
              <a:buAutoNum type="arabicPeriod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heterogeneous architecture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marL="457154" indent="-457154">
              <a:buFont typeface="+mj-lt"/>
              <a:buAutoNum type="arabicPeriod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data where it resides,</a:t>
            </a:r>
          </a:p>
          <a:p>
            <a:pPr marL="457154" indent="-457154">
              <a:buFont typeface="+mj-lt"/>
              <a:buAutoNum type="arabicPeriod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low-latency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low-energy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data access,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resulting in 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special hardware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soluti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ons.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0E6B84-E82D-45CD-AECB-36559B82E40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166100" y="1736683"/>
            <a:ext cx="665314" cy="665314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5928E95-0448-724B-8E7A-6AFCE9E64CF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A0AD4B0-6679-584B-BD18-17B26FD20351}" type="datetime1">
              <a:rPr lang="sv-SE" smtClean="0"/>
              <a:t>2023-08-27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506809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uiExpand="1" build="p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A13051A-AE33-4B9F-A2A6-0D61444AE07C}"/>
              </a:ext>
            </a:extLst>
          </p:cNvPr>
          <p:cNvSpPr txBox="1"/>
          <p:nvPr/>
        </p:nvSpPr>
        <p:spPr>
          <a:xfrm>
            <a:off x="624104" y="1398604"/>
            <a:ext cx="11375783" cy="5508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866" indent="-342866">
              <a:buFont typeface="+mj-lt"/>
              <a:buAutoNum type="arabicPeriod"/>
            </a:pP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Norman P.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Jouppi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et al.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“In-Datacenter Performance Analysis of a Tensor Processing Unit,”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Proceedings of the International Symposium on Computer Architecture (</a:t>
            </a:r>
            <a:r>
              <a:rPr lang="en-US" sz="1600" b="1" i="1">
                <a:latin typeface="Arial" panose="020B0604020202020204" pitchFamily="34" charset="0"/>
                <a:cs typeface="Arial" panose="020B0604020202020204" pitchFamily="34" charset="0"/>
              </a:rPr>
              <a:t>ISCA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. 2017, pp. 1–12.</a:t>
            </a:r>
          </a:p>
          <a:p>
            <a:pPr marL="342866" indent="-342866">
              <a:buFont typeface="+mj-lt"/>
              <a:buAutoNum type="arabicPeriod"/>
            </a:pPr>
            <a:r>
              <a:rPr lang="en-US" sz="1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NVIDIA Corporation. </a:t>
            </a:r>
            <a:r>
              <a:rPr lang="en-US" sz="1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“</a:t>
            </a:r>
            <a:r>
              <a:rPr lang="en-US" sz="1600" i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Nvidia ® Tesla ® P100: Infinite Compute Power for the Modern Data Center</a:t>
            </a:r>
            <a:r>
              <a:rPr lang="en-US" sz="1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,”</a:t>
            </a:r>
            <a:r>
              <a:rPr lang="en-US" sz="16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2016.</a:t>
            </a:r>
          </a:p>
          <a:p>
            <a:pPr marL="342866" indent="-342866">
              <a:buFont typeface="+mj-lt"/>
              <a:buAutoNum type="arabicPeriod"/>
            </a:pP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Jason W, Albert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Meixner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et al.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“The Pixel Visual Core: Google’s Fully Programmable Image, Vision and AI Processor for Mobile Devices,”</a:t>
            </a: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1600" b="1" i="1">
                <a:latin typeface="Arial" panose="020B0604020202020204" pitchFamily="34" charset="0"/>
                <a:cs typeface="Arial" panose="020B0604020202020204" pitchFamily="34" charset="0"/>
              </a:rPr>
              <a:t>Hot Chips</a:t>
            </a: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2018.</a:t>
            </a:r>
          </a:p>
          <a:p>
            <a:pPr marL="342866" indent="-342866">
              <a:buFont typeface="+mj-lt"/>
              <a:buAutoNum type="arabicPeriod"/>
            </a:pP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Yunji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Chen et al.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“</a:t>
            </a:r>
            <a:r>
              <a:rPr lang="en-US" sz="160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DaDianNao</a:t>
            </a:r>
            <a:r>
              <a:rPr lang="en-US" sz="16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: A Machine-Learning Supercomputer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,”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Proceedings of the International Symposium on Microarchitecture (</a:t>
            </a:r>
            <a:r>
              <a:rPr lang="en-US" sz="1600" b="1" i="1">
                <a:latin typeface="Arial" panose="020B0604020202020204" pitchFamily="34" charset="0"/>
                <a:cs typeface="Arial" panose="020B0604020202020204" pitchFamily="34" charset="0"/>
              </a:rPr>
              <a:t>MICRO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. 2014, pp. 609–622.</a:t>
            </a:r>
          </a:p>
          <a:p>
            <a:pPr marL="342866" indent="-342866">
              <a:buFont typeface="+mj-lt"/>
              <a:buAutoNum type="arabicPeriod"/>
            </a:pP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Tae Jun Ham, Lisa Wu, Narayanan Sundaram,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Nadathur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Satish, and Margaret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Martonosi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“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Graphicionado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: A High-Performance and Energy-Efficient Accelerator for Graph Analytics,”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Proceedings of the International Symposium on Microarchitecture (</a:t>
            </a:r>
            <a:r>
              <a:rPr lang="en-US" sz="1600" b="1" i="1">
                <a:latin typeface="Arial" panose="020B0604020202020204" pitchFamily="34" charset="0"/>
                <a:cs typeface="Arial" panose="020B0604020202020204" pitchFamily="34" charset="0"/>
              </a:rPr>
              <a:t>MICRO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. 2016, pp. 1–13.</a:t>
            </a:r>
          </a:p>
          <a:p>
            <a:pPr marL="342866" indent="-342866">
              <a:buFont typeface="+mj-lt"/>
              <a:buAutoNum type="arabicPeriod"/>
            </a:pP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Ping Chi,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Shuangchen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Li, Cong Xu, Tao Zhang,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Jishen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Zhao,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Yongpan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Liu, Yu Wang, and Yuan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Xie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“</a:t>
            </a:r>
            <a:r>
              <a:rPr lang="en-US" sz="16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PRIME : A Novel Processing-in-Memory Architecture for Neural Network Computation in ReRAM-based Main Memory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,”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Proceedings of the International Symposium on Computer Architecture (</a:t>
            </a:r>
            <a:r>
              <a:rPr lang="en-US" sz="1600" b="1" i="1">
                <a:latin typeface="Arial" panose="020B0604020202020204" pitchFamily="34" charset="0"/>
                <a:cs typeface="Arial" panose="020B0604020202020204" pitchFamily="34" charset="0"/>
              </a:rPr>
              <a:t>ISCA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. 2016, pp. 27–39.</a:t>
            </a:r>
          </a:p>
          <a:p>
            <a:pPr marL="342866" indent="-342866">
              <a:buFont typeface="+mj-lt"/>
              <a:buAutoNum type="arabicPeriod"/>
            </a:pP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Junwhan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Ahn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Sungpack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Hong,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Sungjoo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Yoo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Onur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Mutlu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Kiyoung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Choi.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“</a:t>
            </a:r>
            <a:r>
              <a:rPr lang="en-US" sz="16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A Scalable Processing-In-Memory Accelerator for Parallel Graph Processing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,”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Proceedings of the International Symposium on Computer Architecture (</a:t>
            </a:r>
            <a:r>
              <a:rPr lang="en-US" sz="1600" b="1" i="1">
                <a:latin typeface="Arial" panose="020B0604020202020204" pitchFamily="34" charset="0"/>
                <a:cs typeface="Arial" panose="020B0604020202020204" pitchFamily="34" charset="0"/>
              </a:rPr>
              <a:t>ISCA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. 2015, pp. 105–117.</a:t>
            </a:r>
          </a:p>
          <a:p>
            <a:pPr marL="342866" indent="-342866">
              <a:buFont typeface="+mj-lt"/>
              <a:buAutoNum type="arabicPeriod"/>
            </a:pP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Roman Kaplan, Leonid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Yavits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Ran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Ginosar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and Uri Weiser.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“</a:t>
            </a:r>
            <a:r>
              <a:rPr lang="en-US" sz="16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A Resistive CAM Processing-in-Storage Architecture for DNA Sequence Alignment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,”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1600" b="1" i="1">
                <a:latin typeface="Arial" panose="020B0604020202020204" pitchFamily="34" charset="0"/>
                <a:cs typeface="Arial" panose="020B0604020202020204" pitchFamily="34" charset="0"/>
              </a:rPr>
              <a:t>IEEE Micro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37.4 (2017), pp. 20–28.</a:t>
            </a:r>
          </a:p>
          <a:p>
            <a:pPr marL="342866" indent="-342866">
              <a:buFont typeface="+mj-lt"/>
              <a:buAutoNum type="arabicPeriod"/>
            </a:pP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Nam Sung Kim, Deming Chen,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Jinjun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Xiong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and Wen Mei W.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Hwu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“</a:t>
            </a:r>
            <a:r>
              <a:rPr lang="en-US" sz="16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Heterogeneous Computing Meets Near-Memory Acceleration and High-Level Synthesis in the Post-Moore Era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,”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1600" b="1" i="1">
                <a:latin typeface="Arial" panose="020B0604020202020204" pitchFamily="34" charset="0"/>
                <a:cs typeface="Arial" panose="020B0604020202020204" pitchFamily="34" charset="0"/>
              </a:rPr>
              <a:t>IEEE </a:t>
            </a:r>
            <a:r>
              <a:rPr lang="it-IT" sz="1600" b="1" i="1">
                <a:latin typeface="Arial" panose="020B0604020202020204" pitchFamily="34" charset="0"/>
                <a:cs typeface="Arial" panose="020B0604020202020204" pitchFamily="34" charset="0"/>
              </a:rPr>
              <a:t>Micro </a:t>
            </a:r>
            <a:r>
              <a:rPr lang="it-IT" sz="1600">
                <a:latin typeface="Arial" panose="020B0604020202020204" pitchFamily="34" charset="0"/>
                <a:cs typeface="Arial" panose="020B0604020202020204" pitchFamily="34" charset="0"/>
              </a:rPr>
              <a:t>37.4 (2017), pp. 10–18.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866" indent="-342866">
              <a:buFont typeface="+mj-lt"/>
              <a:buAutoNum type="arabicPeriod"/>
            </a:pP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Jamie Liu, Ben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Jaiyen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Richard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Veras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Onur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Mutlu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“RAIDR: Retention-Aware Intelligent DRAM Refresh,”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Proceedings of the International Symposium on Computer Architecture (</a:t>
            </a:r>
            <a:r>
              <a:rPr lang="en-US" sz="1600" b="1" i="1">
                <a:latin typeface="Arial" panose="020B0604020202020204" pitchFamily="34" charset="0"/>
                <a:cs typeface="Arial" panose="020B0604020202020204" pitchFamily="34" charset="0"/>
              </a:rPr>
              <a:t>ISCA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Portland, OR, June 2012, pp. 1-12.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C9C7189-33E9-4101-BD9E-791D79B73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103" y="239076"/>
            <a:ext cx="10871792" cy="1142851"/>
          </a:xfrm>
        </p:spPr>
        <p:txBody>
          <a:bodyPr>
            <a:normAutofit/>
          </a:bodyPr>
          <a:lstStyle/>
          <a:p>
            <a:r>
              <a:rPr lang="en-US" sz="4400"/>
              <a:t>Move Logic Close to Data – References</a:t>
            </a:r>
            <a:endParaRPr lang="x-none" sz="4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A3729C-381B-4C85-A164-F8D6D270E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25</a:t>
            </a:fld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C35B2-38C8-414F-82C7-9B91CA5E42C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74FFBC5-A74A-2E4C-8DE0-D90D87226AF9}" type="datetime1">
              <a:rPr lang="sv-SE" smtClean="0"/>
              <a:t>2023-08-27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253383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6558C-FA1D-45A7-8A58-5A22A484C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are here because …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43E2-C418-4960-A7CC-08F01BB68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CPU + Programmable Accelerator (FPGA)</a:t>
            </a:r>
          </a:p>
          <a:p>
            <a:pPr lvl="1"/>
            <a:r>
              <a:rPr lang="en-US" sz="3600" dirty="0"/>
              <a:t>FPGAs are becoming more powerful</a:t>
            </a:r>
            <a:br>
              <a:rPr lang="en-US" sz="3600" dirty="0"/>
            </a:br>
            <a:r>
              <a:rPr lang="en-US" sz="3600" dirty="0"/>
              <a:t>(density + speed + power)</a:t>
            </a:r>
          </a:p>
          <a:p>
            <a:pPr lvl="1"/>
            <a:r>
              <a:rPr lang="en-US" sz="3600" dirty="0"/>
              <a:t>CPU and FPGA on the same silicon die lead to low-latency communication</a:t>
            </a:r>
          </a:p>
          <a:p>
            <a:pPr lvl="1"/>
            <a:r>
              <a:rPr lang="en-US" sz="3600" dirty="0"/>
              <a:t>High-level hardware programming tools</a:t>
            </a:r>
            <a:endParaRPr lang="en-SE" sz="3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9773F-A192-C94B-A384-3FC49E1002F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518702A-86B9-824A-B75D-389970CF6AE5}" type="datetime1">
              <a:rPr lang="sv-SE" smtClean="0"/>
              <a:t>2023-08-27</a:t>
            </a:fld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80F016-F4E5-DF49-B5CF-7F6A34EE02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26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470696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EF656-982D-4F67-B6C3-D66F46B52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A0889-3C57-4FCE-A687-97D3EFC56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Moore’s law, Dennard scaling, Pollack’s rule reflect industrial efforts on how to jam more transistors into silicon die.</a:t>
            </a:r>
          </a:p>
          <a:p>
            <a:r>
              <a:rPr lang="en-US" dirty="0"/>
              <a:t>Dennard scaling dies 2004, which gave birth to the multi-core era. </a:t>
            </a:r>
          </a:p>
          <a:p>
            <a:r>
              <a:rPr lang="en-US" dirty="0"/>
              <a:t>Moore’s law becomes less powerful (if not dying). People start to think about how to move data smarter and cheaper using accelerators. </a:t>
            </a:r>
          </a:p>
          <a:p>
            <a:r>
              <a:rPr lang="en-US" dirty="0"/>
              <a:t>Many ways to do accelerators. We focus on using FPGA in this course.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A40E8-495E-5941-B435-7948316E37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BFD4746-172A-844C-AB61-B85B7AC805B9}" type="datetime1">
              <a:rPr lang="sv-SE" smtClean="0"/>
              <a:t>2023-08-27</a:t>
            </a:fld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464AE8-94C9-9B48-80F7-6194F73DE1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F40341A-40C9-41D9-BFD1-EED7F52E8A31}" type="slidenum">
              <a:rPr lang="x-none" smtClean="0"/>
              <a:t>27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825965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7F276-3AE6-459A-89B7-EC4098571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  <a:endParaRPr lang="en-S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AD6BC6-915D-4256-9055-8AFBE739A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025" y="1846488"/>
            <a:ext cx="5775949" cy="316502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4DF56E-5A58-C84F-A72D-0CF6D544B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DB9B-551C-7847-B37E-41D1C14052F9}" type="datetime1">
              <a:rPr lang="sv-SE" smtClean="0"/>
              <a:t>2023-08-27</a:t>
            </a:fld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1CE4A3-A9B5-BD4C-9AA8-F2B7BE548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28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380623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FBD92-A8A9-4D0F-8D80-36197A64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4230302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Moore’s Law</a:t>
            </a:r>
          </a:p>
        </p:txBody>
      </p:sp>
      <p:sp>
        <p:nvSpPr>
          <p:cNvPr id="44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5706B9-0C2D-47CD-9E42-55B115B226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1" r="-2" b="3472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85D3F6-BCF6-9C4C-AEA3-772197826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122A-72BF-9443-B9FE-8E79FFE2986A}" type="datetime1">
              <a:rPr lang="sv-SE" smtClean="0"/>
              <a:t>2023-08-27</a:t>
            </a:fld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0168AB-080C-2147-B01C-9D8C934B7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3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37632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2F339-56A6-4EA6-AFC0-BDC1397A1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Moore’s Law</a:t>
            </a:r>
            <a:endParaRPr lang="en-S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90E40-6C29-44F4-B95B-7BB2F40DD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Moore's law is the observation that the number of transistors in a dense integrated circuit (IC) </a:t>
            </a:r>
            <a:r>
              <a:rPr lang="en-US" sz="69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doubles about every two years</a:t>
            </a: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Gordon E. Moore, </a:t>
            </a: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“Cramming More Components onto Integrated Circuits</a:t>
            </a: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”, </a:t>
            </a:r>
            <a:r>
              <a:rPr lang="en-US" sz="6900" i="1" dirty="0">
                <a:latin typeface="Arial" panose="020B0604020202020204" pitchFamily="34" charset="0"/>
                <a:cs typeface="Arial" panose="020B0604020202020204" pitchFamily="34" charset="0"/>
              </a:rPr>
              <a:t>Electronics</a:t>
            </a: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6900" b="1" dirty="0">
                <a:latin typeface="Arial" panose="020B0604020202020204" pitchFamily="34" charset="0"/>
                <a:cs typeface="Arial" panose="020B0604020202020204" pitchFamily="34" charset="0"/>
              </a:rPr>
              <a:t>pp. 114–117</a:t>
            </a: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, April 19, 1965.</a:t>
            </a:r>
          </a:p>
          <a:p>
            <a:endParaRPr lang="en-SE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DAC3D-7904-6C41-8E47-2E9A5BDA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D905-0288-D94F-A35E-4D682983CE15}" type="datetime1">
              <a:rPr lang="sv-SE" smtClean="0"/>
              <a:t>2023-08-27</a:t>
            </a:fld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339AE2-CC8E-634F-98BF-384B88F6E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4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389907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2F339-56A6-4EA6-AFC0-BDC1397A1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Moore’s Law</a:t>
            </a:r>
            <a:endParaRPr lang="en-S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90E40-6C29-44F4-B95B-7BB2F40DD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Moore's law is the observation that the number of transistors in a dense integrated circuit (IC) </a:t>
            </a:r>
            <a:r>
              <a:rPr lang="en-US" sz="69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doubles about every two years</a:t>
            </a: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Gordon E. Moore, </a:t>
            </a: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“Cramming More Components onto Integrated Circuits</a:t>
            </a: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”, </a:t>
            </a:r>
            <a:r>
              <a:rPr lang="en-US" sz="6900" i="1" dirty="0">
                <a:latin typeface="Arial" panose="020B0604020202020204" pitchFamily="34" charset="0"/>
                <a:cs typeface="Arial" panose="020B0604020202020204" pitchFamily="34" charset="0"/>
              </a:rPr>
              <a:t>Electronics</a:t>
            </a: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6900" b="1" dirty="0">
                <a:latin typeface="Arial" panose="020B0604020202020204" pitchFamily="34" charset="0"/>
                <a:cs typeface="Arial" panose="020B0604020202020204" pitchFamily="34" charset="0"/>
              </a:rPr>
              <a:t>pp. 114–117</a:t>
            </a:r>
            <a:r>
              <a:rPr lang="en-US" sz="6900" dirty="0">
                <a:latin typeface="Arial" panose="020B0604020202020204" pitchFamily="34" charset="0"/>
                <a:cs typeface="Arial" panose="020B0604020202020204" pitchFamily="34" charset="0"/>
              </a:rPr>
              <a:t>, April 19, 1965.</a:t>
            </a:r>
          </a:p>
          <a:p>
            <a:endParaRPr lang="en-SE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 descr="refer to caption">
            <a:extLst>
              <a:ext uri="{FF2B5EF4-FFF2-40B4-BE49-F238E27FC236}">
                <a16:creationId xmlns:a16="http://schemas.microsoft.com/office/drawing/2014/main" id="{E9157068-34AD-40C6-BD49-F7F8F239D4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088" y="0"/>
            <a:ext cx="9267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23946EF-4877-4798-9FB8-86B76DF2C3C6}"/>
              </a:ext>
            </a:extLst>
          </p:cNvPr>
          <p:cNvCxnSpPr>
            <a:cxnSpLocks/>
          </p:cNvCxnSpPr>
          <p:nvPr/>
        </p:nvCxnSpPr>
        <p:spPr>
          <a:xfrm flipV="1">
            <a:off x="2611299" y="1142018"/>
            <a:ext cx="7188569" cy="498406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93D50C9-AE4F-F746-A6C5-E8530A2E3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1EF65-106C-104C-B4DB-8835295E629C}" type="datetime1">
              <a:rPr lang="sv-SE" smtClean="0"/>
              <a:t>2023-08-27</a:t>
            </a:fld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A7923-A494-0C4D-9B0D-1B2E5B5A7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5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61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2195B-28A9-4E37-B3C7-D140D7184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8919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Where do we spend those additional transistors?</a:t>
            </a:r>
            <a:endParaRPr lang="en-S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F4BFC4-DC8B-4B66-96F0-FE2C05F80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421" y="1690688"/>
            <a:ext cx="5591157" cy="489316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7416AA-B174-D847-A8F4-B884E1081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B49BC-7637-6943-BDFB-CE51410136CA}" type="datetime1">
              <a:rPr lang="sv-SE" smtClean="0"/>
              <a:t>2023-08-27</a:t>
            </a:fld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947C3E-2940-A343-98C2-671177F29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6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32082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22DC7-448B-45CC-A5F8-CCDE74F8E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Intel processors over 20 years</a:t>
            </a:r>
            <a:endParaRPr lang="en-S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FFB4A1-67DF-4D27-9102-D05CB7D86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38" y="1519047"/>
            <a:ext cx="11480924" cy="45168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28DC28-466E-4759-95F1-27953DCB321C}"/>
              </a:ext>
            </a:extLst>
          </p:cNvPr>
          <p:cNvSpPr txBox="1"/>
          <p:nvPr/>
        </p:nvSpPr>
        <p:spPr>
          <a:xfrm>
            <a:off x="0" y="2623327"/>
            <a:ext cx="12193588" cy="2308324"/>
          </a:xfrm>
          <a:prstGeom prst="rect">
            <a:avLst/>
          </a:prstGeom>
          <a:solidFill>
            <a:srgbClr val="FFC000"/>
          </a:solidFill>
          <a:ln w="38100" cap="rnd"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sv-SE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3B812F"/>
                </a:solidFill>
                <a:latin typeface="Tahoma"/>
              </a:defRPr>
            </a:lvl1pPr>
          </a:lstStyle>
          <a:p>
            <a:endParaRPr lang="en-US" sz="48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4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is this phenomenon happening?</a:t>
            </a:r>
          </a:p>
          <a:p>
            <a:endParaRPr lang="en-US" sz="48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A8CE7C-A579-9441-9ED3-E257DF890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DF6F5-7DB1-254A-8D7D-D49A1DDF0DDE}" type="datetime1">
              <a:rPr lang="sv-SE" smtClean="0"/>
              <a:t>2023-08-27</a:t>
            </a:fld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62CA8-12F1-4041-A921-66D028578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7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269709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8BD8ED-9216-4BE3-B19D-A8807972F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Dennard scaling (MOSFET scaling)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F40CDE4-78B4-4FFA-813A-79A77482FF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15" r="11465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1E8B50-B967-7B4E-B7E0-BF3AA1523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B316-6467-9048-9C5F-B2B00471765D}" type="datetime1">
              <a:rPr lang="sv-SE" smtClean="0"/>
              <a:t>2023-08-27</a:t>
            </a:fld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7B286-809A-044C-968E-3A70D82B0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8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94905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CCDF1-429F-442D-940D-584856D84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Dennard scaling (MOSFET scaling)</a:t>
            </a:r>
            <a:endParaRPr lang="en-S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A1259-B909-4DB2-B4AB-D99181F27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 every technology generation the </a:t>
            </a:r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transistor density doubles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the circuit becomes </a:t>
            </a:r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40% faster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consumption (with twice the number of transistors) </a:t>
            </a:r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stays the same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Dennard, Robert H.; </a:t>
            </a:r>
            <a:r>
              <a:rPr lang="en-US" sz="3200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Gaensslen</a:t>
            </a:r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Fritz; Yu, Hwa-</a:t>
            </a:r>
            <a:r>
              <a:rPr lang="en-US" sz="3200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Nien</a:t>
            </a:r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; Rideout, Leo; </a:t>
            </a:r>
            <a:r>
              <a:rPr lang="en-US" sz="3200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Bassous</a:t>
            </a:r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Ernest; LeBlanc, Andre (October 1974). </a:t>
            </a:r>
            <a:r>
              <a:rPr lang="en-US" sz="3200" b="0" i="0" u="none" strike="noStrike" dirty="0">
                <a:solidFill>
                  <a:srgbClr val="3366BB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"Design of ion-implanted MOSFET's with very small physical dimensions"</a:t>
            </a:r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(PDF). </a:t>
            </a:r>
            <a:r>
              <a:rPr lang="en-US" sz="32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IEEE Journal of Solid-State Circuits</a:t>
            </a:r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 </a:t>
            </a:r>
            <a:r>
              <a:rPr lang="en-US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SC-9</a:t>
            </a:r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(5).</a:t>
            </a:r>
            <a:endParaRPr lang="en-SE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E9E87-9C1C-2149-9384-A1772531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9DF46-07A2-334E-8A62-63C247F2218D}" type="datetime1">
              <a:rPr lang="sv-SE" smtClean="0"/>
              <a:t>2023-08-27</a:t>
            </a:fld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ED6B21-8615-9943-ADED-01997F61F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9179-D717-40AA-84A7-D4F2F8028582}" type="slidenum">
              <a:rPr lang="en-SE" smtClean="0"/>
              <a:t>9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578766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AE573B9-6D8F-4462-AF1A-9BD7016BF1CD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2580</Words>
  <Application>Microsoft Macintosh PowerPoint</Application>
  <PresentationFormat>Bredbild</PresentationFormat>
  <Paragraphs>494</Paragraphs>
  <Slides>28</Slides>
  <Notes>9</Notes>
  <HiddenSlides>0</HiddenSlides>
  <MMClips>0</MMClips>
  <ScaleCrop>false</ScaleCrop>
  <HeadingPairs>
    <vt:vector size="6" baseType="variant">
      <vt:variant>
        <vt:lpstr>Använt teckensnitt</vt:lpstr>
      </vt:variant>
      <vt:variant>
        <vt:i4>6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28</vt:i4>
      </vt:variant>
    </vt:vector>
  </HeadingPairs>
  <TitlesOfParts>
    <vt:vector size="35" baseType="lpstr">
      <vt:lpstr>TeXGyrePagella-Regular-Identity-H</vt:lpstr>
      <vt:lpstr>arial</vt:lpstr>
      <vt:lpstr>arial</vt:lpstr>
      <vt:lpstr>Calibri</vt:lpstr>
      <vt:lpstr>Tahoma</vt:lpstr>
      <vt:lpstr>Wingdings</vt:lpstr>
      <vt:lpstr>Office Theme</vt:lpstr>
      <vt:lpstr>Accelerating Systems with Programmable Logic Components  Lecture 1 Introduction to the course (2/2)</vt:lpstr>
      <vt:lpstr>Why acceleration in HW?</vt:lpstr>
      <vt:lpstr>Moore’s Law</vt:lpstr>
      <vt:lpstr>Moore’s Law</vt:lpstr>
      <vt:lpstr>Moore’s Law</vt:lpstr>
      <vt:lpstr>Where do we spend those additional transistors?</vt:lpstr>
      <vt:lpstr>Intel processors over 20 years</vt:lpstr>
      <vt:lpstr>Dennard scaling (MOSFET scaling)</vt:lpstr>
      <vt:lpstr>Dennard scaling (MOSFET scaling)</vt:lpstr>
      <vt:lpstr>Dennard scaling (MOSFET scaling)</vt:lpstr>
      <vt:lpstr>The end of Dennard scaling</vt:lpstr>
      <vt:lpstr>Pollack’s rule</vt:lpstr>
      <vt:lpstr>Pollack’s rule</vt:lpstr>
      <vt:lpstr>Why multi-/many-core</vt:lpstr>
      <vt:lpstr>PowerPoint-presentation</vt:lpstr>
      <vt:lpstr>A Computer System</vt:lpstr>
      <vt:lpstr>Processor-Centric Computer Systems</vt:lpstr>
      <vt:lpstr>How About Energy Consumption</vt:lpstr>
      <vt:lpstr>Workloads Today – Server</vt:lpstr>
      <vt:lpstr>Workloads Today – Mobile/Desktop</vt:lpstr>
      <vt:lpstr>Workload Characteristics on Modern CS</vt:lpstr>
      <vt:lpstr>How to solve the problem?</vt:lpstr>
      <vt:lpstr>Core idea: Move Logic Close to Data</vt:lpstr>
      <vt:lpstr>Move Logic Close to Data – Related Works</vt:lpstr>
      <vt:lpstr>Move Logic Close to Data – References</vt:lpstr>
      <vt:lpstr>We are here because …</vt:lpstr>
      <vt:lpstr>Summary</vt:lpstr>
      <vt:lpstr>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Yuan Yao</dc:creator>
  <cp:keywords/>
  <dc:description/>
  <cp:lastModifiedBy>Microsoft Office User</cp:lastModifiedBy>
  <cp:revision>59</cp:revision>
  <dcterms:created xsi:type="dcterms:W3CDTF">2021-06-14T13:39:04Z</dcterms:created>
  <dcterms:modified xsi:type="dcterms:W3CDTF">2023-08-27T13:43:06Z</dcterms:modified>
  <cp:category/>
</cp:coreProperties>
</file>

<file path=docProps/thumbnail.jpeg>
</file>